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590_BF6DE966.xml" ContentType="application/vnd.ms-powerpoint.comments+xml"/>
  <Override PartName="/ppt/comments/modernComment_5A3_3F04991C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5A5_27A81CBF.xml" ContentType="application/vnd.ms-powerpoint.comments+xml"/>
  <Override PartName="/ppt/comments/modernComment_594_78188C95.xml" ContentType="application/vnd.ms-powerpoint.comments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433" r:id="rId2"/>
    <p:sldId id="1452" r:id="rId3"/>
    <p:sldId id="359" r:id="rId4"/>
    <p:sldId id="1437" r:id="rId5"/>
    <p:sldId id="1444" r:id="rId6"/>
    <p:sldId id="1447" r:id="rId7"/>
    <p:sldId id="1424" r:id="rId8"/>
    <p:sldId id="1443" r:id="rId9"/>
    <p:sldId id="1442" r:id="rId10"/>
    <p:sldId id="1448" r:id="rId11"/>
    <p:sldId id="1455" r:id="rId12"/>
    <p:sldId id="355" r:id="rId13"/>
    <p:sldId id="1449" r:id="rId14"/>
    <p:sldId id="1450" r:id="rId15"/>
    <p:sldId id="1451" r:id="rId16"/>
    <p:sldId id="1427" r:id="rId17"/>
    <p:sldId id="1430" r:id="rId18"/>
    <p:sldId id="1445" r:id="rId19"/>
    <p:sldId id="1428" r:id="rId20"/>
    <p:sldId id="1432" r:id="rId21"/>
    <p:sldId id="1454" r:id="rId22"/>
  </p:sldIdLst>
  <p:sldSz cx="13817600" cy="7772400"/>
  <p:notesSz cx="6858000" cy="9144000"/>
  <p:defaultTextStyle>
    <a:defPPr>
      <a:defRPr lang="en-US"/>
    </a:defPPr>
    <a:lvl1pPr marL="0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33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467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701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935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169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400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4636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3867" algn="l" defTabSz="5092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43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78310C-785C-CA3E-8C61-1C83E2E35E9F}" name="Isabella  McGillycuddy" initials="IM" userId="S::IMcGillycuddy@bdconnect.com::d259b2a9-f218-4396-98ed-a553a4241f5d" providerId="AD"/>
  <p188:author id="{39B3ACB8-D35D-6DD1-1251-EF88BF0865C2}" name="Caroline Burnette" initials="CB" userId="S::cburnette@bdconnect.com::bcf4c20e-6157-4a28-859d-f17b058811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0B00"/>
    <a:srgbClr val="FF8200"/>
    <a:srgbClr val="00746F"/>
    <a:srgbClr val="B7CBD8"/>
    <a:srgbClr val="333333"/>
    <a:srgbClr val="7F7F7F"/>
    <a:srgbClr val="005A7B"/>
    <a:srgbClr val="F23026"/>
    <a:srgbClr val="EDEBE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324" autoAdjust="0"/>
    <p:restoredTop sz="94713" autoAdjust="0"/>
  </p:normalViewPr>
  <p:slideViewPr>
    <p:cSldViewPr snapToGrid="0" snapToObjects="1">
      <p:cViewPr varScale="1">
        <p:scale>
          <a:sx n="52" d="100"/>
          <a:sy n="52" d="100"/>
        </p:scale>
        <p:origin x="120" y="1284"/>
      </p:cViewPr>
      <p:guideLst>
        <p:guide orient="horz" pos="768"/>
        <p:guide pos="43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228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445891942157186"/>
          <c:y val="0.11585920680776705"/>
          <c:w val="0.79856569412883649"/>
          <c:h val="0.834857490802841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Overnight Trips by Length of Stay</c:v>
                </c:pt>
              </c:strCache>
            </c:strRef>
          </c:tx>
          <c:spPr>
            <a:solidFill>
              <a:srgbClr val="0074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Sheet1!$B$3:$B$6</c:f>
              <c:strCache>
                <c:ptCount val="4"/>
                <c:pt idx="0">
                  <c:v>1 Night</c:v>
                </c:pt>
                <c:pt idx="1">
                  <c:v>2 Nights</c:v>
                </c:pt>
                <c:pt idx="2">
                  <c:v>3 Nights</c:v>
                </c:pt>
                <c:pt idx="3">
                  <c:v>4+ Nights</c:v>
                </c:pt>
              </c:strCache>
            </c:strRef>
          </c:cat>
          <c:val>
            <c:numRef>
              <c:f>Sheet1!$C$3:$C$6</c:f>
              <c:numCache>
                <c:formatCode>0%</c:formatCode>
                <c:ptCount val="4"/>
                <c:pt idx="0">
                  <c:v>0.501</c:v>
                </c:pt>
                <c:pt idx="1">
                  <c:v>0.27900000000000003</c:v>
                </c:pt>
                <c:pt idx="2">
                  <c:v>0.106</c:v>
                </c:pt>
                <c:pt idx="3">
                  <c:v>0.114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E4-4DF8-8DA7-07D380A98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2984783"/>
        <c:axId val="192985263"/>
      </c:barChart>
      <c:catAx>
        <c:axId val="19298478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92985263"/>
        <c:crosses val="autoZero"/>
        <c:auto val="1"/>
        <c:lblAlgn val="ctr"/>
        <c:lblOffset val="100"/>
        <c:noMultiLvlLbl val="0"/>
      </c:catAx>
      <c:valAx>
        <c:axId val="192985263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92984783"/>
        <c:crosses val="autoZero"/>
        <c:crossBetween val="between"/>
      </c:valAx>
      <c:spPr>
        <a:solidFill>
          <a:srgbClr val="FFFFFF">
            <a:lumMod val="95000"/>
          </a:srgb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590_BF6DE96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08531E-C762-494B-85E2-79638C1D46DB}" authorId="{F978310C-785C-CA3E-8C61-1C83E2E35E9F}" created="2024-01-12T13:15:56.282">
    <pc:sldMkLst xmlns:pc="http://schemas.microsoft.com/office/powerpoint/2013/main/command">
      <pc:docMk/>
      <pc:sldMk cId="3211651430" sldId="1424"/>
    </pc:sldMkLst>
    <p188:txBody>
      <a:bodyPr/>
      <a:lstStyle/>
      <a:p>
        <a:r>
          <a:rPr lang="en-US"/>
          <a:t>Athletics to lead this slide</a:t>
        </a:r>
      </a:p>
    </p188:txBody>
  </p188:cm>
</p188:cmLst>
</file>

<file path=ppt/comments/modernComment_594_78188C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A2B27A-098F-414A-8C5E-B9E43170ACB9}" authorId="{F978310C-785C-CA3E-8C61-1C83E2E35E9F}" created="2024-01-12T13:16:30.525">
    <pc:sldMkLst xmlns:pc="http://schemas.microsoft.com/office/powerpoint/2013/main/command">
      <pc:docMk/>
      <pc:sldMk cId="2014874773" sldId="1428"/>
    </pc:sldMkLst>
    <p188:txBody>
      <a:bodyPr/>
      <a:lstStyle/>
      <a:p>
        <a:r>
          <a:rPr lang="en-US"/>
          <a:t>Capital Projects to lead this slide</a:t>
        </a:r>
      </a:p>
    </p188:txBody>
  </p188:cm>
</p188:cmLst>
</file>

<file path=ppt/comments/modernComment_5A3_3F04991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6C7380-77CF-403A-A37E-34A912BD5EB5}" authorId="{F978310C-785C-CA3E-8C61-1C83E2E35E9F}" created="2024-01-12T13:16:01.201">
    <pc:sldMkLst xmlns:pc="http://schemas.microsoft.com/office/powerpoint/2013/main/command">
      <pc:docMk/>
      <pc:sldMk cId="1057265948" sldId="1443"/>
    </pc:sldMkLst>
    <p188:txBody>
      <a:bodyPr/>
      <a:lstStyle/>
      <a:p>
        <a:r>
          <a:rPr lang="en-US"/>
          <a:t>Athletics to lead this slide</a:t>
        </a:r>
      </a:p>
    </p188:txBody>
  </p188:cm>
</p188:cmLst>
</file>

<file path=ppt/comments/modernComment_5A5_27A81C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80D31AA-5AEA-48FD-B862-FD2B6A067940}" authorId="{F978310C-785C-CA3E-8C61-1C83E2E35E9F}" created="2024-01-12T13:16:42.508">
    <pc:sldMkLst xmlns:pc="http://schemas.microsoft.com/office/powerpoint/2013/main/command">
      <pc:docMk/>
      <pc:sldMk cId="665328831" sldId="1445"/>
    </pc:sldMkLst>
    <p188:txBody>
      <a:bodyPr/>
      <a:lstStyle/>
      <a:p>
        <a:r>
          <a:rPr lang="en-US"/>
          <a:t>Capital Projects to lead this slide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9AAA9-1AC3-5345-BB37-89FD4C9EA94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5B29A-514A-054F-8E04-A04454DE3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177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114F9-25E2-B14D-AE3D-1C5E0478F2C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1544E-EAAD-6649-8D2D-D5B2E67F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1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1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58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97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3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77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6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95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8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51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08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27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5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4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16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81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1544E-EAAD-6649-8D2D-D5B2E67FEF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09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454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0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61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1544E-EAAD-6649-8D2D-D5B2E67FEF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6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A7AAF4-3E34-E31E-215E-8A11082D47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392" y="20705"/>
            <a:ext cx="10419608" cy="7750629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0" y="10211"/>
            <a:ext cx="9664047" cy="7774890"/>
          </a:xfrm>
          <a:custGeom>
            <a:avLst/>
            <a:gdLst>
              <a:gd name="connsiteX0" fmla="*/ 835996 w 9664047"/>
              <a:gd name="connsiteY0" fmla="*/ 0 h 7774890"/>
              <a:gd name="connsiteX1" fmla="*/ 9664045 w 9664047"/>
              <a:gd name="connsiteY1" fmla="*/ 0 h 7774890"/>
              <a:gd name="connsiteX2" fmla="*/ 5870580 w 9664047"/>
              <a:gd name="connsiteY2" fmla="*/ 3887444 h 7774890"/>
              <a:gd name="connsiteX3" fmla="*/ 9664047 w 9664047"/>
              <a:gd name="connsiteY3" fmla="*/ 7774890 h 7774890"/>
              <a:gd name="connsiteX4" fmla="*/ 835996 w 9664047"/>
              <a:gd name="connsiteY4" fmla="*/ 7774890 h 7774890"/>
              <a:gd name="connsiteX5" fmla="*/ 835996 w 9664047"/>
              <a:gd name="connsiteY5" fmla="*/ 7774889 h 7774890"/>
              <a:gd name="connsiteX6" fmla="*/ 0 w 9664047"/>
              <a:gd name="connsiteY6" fmla="*/ 7774889 h 7774890"/>
              <a:gd name="connsiteX7" fmla="*/ 0 w 9664047"/>
              <a:gd name="connsiteY7" fmla="*/ 2489 h 7774890"/>
              <a:gd name="connsiteX8" fmla="*/ 835996 w 9664047"/>
              <a:gd name="connsiteY8" fmla="*/ 2489 h 777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64047" h="7774890">
                <a:moveTo>
                  <a:pt x="835996" y="0"/>
                </a:moveTo>
                <a:lnTo>
                  <a:pt x="9664045" y="0"/>
                </a:lnTo>
                <a:lnTo>
                  <a:pt x="5870580" y="3887444"/>
                </a:lnTo>
                <a:lnTo>
                  <a:pt x="9664047" y="7774890"/>
                </a:lnTo>
                <a:lnTo>
                  <a:pt x="835996" y="7774890"/>
                </a:lnTo>
                <a:lnTo>
                  <a:pt x="835996" y="7774889"/>
                </a:lnTo>
                <a:lnTo>
                  <a:pt x="0" y="7774889"/>
                </a:lnTo>
                <a:lnTo>
                  <a:pt x="0" y="2489"/>
                </a:lnTo>
                <a:lnTo>
                  <a:pt x="835996" y="24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5850" y="3986458"/>
            <a:ext cx="4840550" cy="104243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 cap="all" spc="3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0" indent="0" algn="l">
              <a:lnSpc>
                <a:spcPct val="100000"/>
              </a:lnSpc>
              <a:spcBef>
                <a:spcPts val="999"/>
              </a:spcBef>
              <a:buNone/>
              <a:defRPr sz="1600" b="0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018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45847" y="1775334"/>
            <a:ext cx="4840553" cy="2098432"/>
          </a:xfrm>
          <a:prstGeom prst="rect">
            <a:avLst/>
          </a:prstGeom>
          <a:noFill/>
        </p:spPr>
        <p:txBody>
          <a:bodyPr vert="horz" lIns="0" tIns="0" rIns="0" bIns="0" anchor="b" anchorCtr="0"/>
          <a:lstStyle>
            <a:lvl1pPr algn="l">
              <a:lnSpc>
                <a:spcPct val="90000"/>
              </a:lnSpc>
              <a:defRPr sz="4800" b="0" i="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01" y="6629579"/>
            <a:ext cx="4086446" cy="76271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V="1">
            <a:off x="5668214" y="0"/>
            <a:ext cx="3786738" cy="3888690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 flipV="1">
            <a:off x="5668214" y="3882644"/>
            <a:ext cx="3786738" cy="3888690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42766" y="502180"/>
            <a:ext cx="1687513" cy="1160463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1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Client Logo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aculty Central | The University of Tennessee, Knoxville">
            <a:extLst>
              <a:ext uri="{FF2B5EF4-FFF2-40B4-BE49-F238E27FC236}">
                <a16:creationId xmlns:a16="http://schemas.microsoft.com/office/drawing/2014/main" id="{98296E66-42A5-C340-A023-4A6D670930B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46492" y="-2490"/>
            <a:ext cx="6371108" cy="777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 userDrawn="1"/>
        </p:nvSpPr>
        <p:spPr>
          <a:xfrm>
            <a:off x="0" y="-2489"/>
            <a:ext cx="11504620" cy="7774890"/>
          </a:xfrm>
          <a:custGeom>
            <a:avLst/>
            <a:gdLst>
              <a:gd name="connsiteX0" fmla="*/ 0 w 11504620"/>
              <a:gd name="connsiteY0" fmla="*/ 0 h 7774890"/>
              <a:gd name="connsiteX1" fmla="*/ 2577040 w 11504620"/>
              <a:gd name="connsiteY1" fmla="*/ 0 h 7774890"/>
              <a:gd name="connsiteX2" fmla="*/ 2577040 w 11504620"/>
              <a:gd name="connsiteY2" fmla="*/ 2489 h 7774890"/>
              <a:gd name="connsiteX3" fmla="*/ 2676569 w 11504620"/>
              <a:gd name="connsiteY3" fmla="*/ 2489 h 7774890"/>
              <a:gd name="connsiteX4" fmla="*/ 2676569 w 11504620"/>
              <a:gd name="connsiteY4" fmla="*/ 0 h 7774890"/>
              <a:gd name="connsiteX5" fmla="*/ 11504618 w 11504620"/>
              <a:gd name="connsiteY5" fmla="*/ 0 h 7774890"/>
              <a:gd name="connsiteX6" fmla="*/ 7711153 w 11504620"/>
              <a:gd name="connsiteY6" fmla="*/ 3887444 h 7774890"/>
              <a:gd name="connsiteX7" fmla="*/ 11504620 w 11504620"/>
              <a:gd name="connsiteY7" fmla="*/ 7774890 h 7774890"/>
              <a:gd name="connsiteX8" fmla="*/ 2676569 w 11504620"/>
              <a:gd name="connsiteY8" fmla="*/ 7774890 h 7774890"/>
              <a:gd name="connsiteX9" fmla="*/ 2676569 w 11504620"/>
              <a:gd name="connsiteY9" fmla="*/ 7774889 h 7774890"/>
              <a:gd name="connsiteX10" fmla="*/ 2577040 w 11504620"/>
              <a:gd name="connsiteY10" fmla="*/ 7774889 h 7774890"/>
              <a:gd name="connsiteX11" fmla="*/ 2577040 w 11504620"/>
              <a:gd name="connsiteY11" fmla="*/ 7774890 h 7774890"/>
              <a:gd name="connsiteX12" fmla="*/ 0 w 11504620"/>
              <a:gd name="connsiteY12" fmla="*/ 7774890 h 777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04620" h="7774890">
                <a:moveTo>
                  <a:pt x="0" y="0"/>
                </a:moveTo>
                <a:lnTo>
                  <a:pt x="2577040" y="0"/>
                </a:lnTo>
                <a:lnTo>
                  <a:pt x="2577040" y="2489"/>
                </a:lnTo>
                <a:lnTo>
                  <a:pt x="2676569" y="2489"/>
                </a:lnTo>
                <a:lnTo>
                  <a:pt x="2676569" y="0"/>
                </a:lnTo>
                <a:lnTo>
                  <a:pt x="11504618" y="0"/>
                </a:lnTo>
                <a:lnTo>
                  <a:pt x="7711153" y="3887444"/>
                </a:lnTo>
                <a:lnTo>
                  <a:pt x="11504620" y="7774890"/>
                </a:lnTo>
                <a:lnTo>
                  <a:pt x="2676569" y="7774890"/>
                </a:lnTo>
                <a:lnTo>
                  <a:pt x="2676569" y="7774889"/>
                </a:lnTo>
                <a:lnTo>
                  <a:pt x="2577040" y="7774889"/>
                </a:lnTo>
                <a:lnTo>
                  <a:pt x="2577040" y="7774890"/>
                </a:lnTo>
                <a:lnTo>
                  <a:pt x="0" y="777489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55994" y="3550640"/>
            <a:ext cx="5832279" cy="2148824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>
              <a:lnSpc>
                <a:spcPct val="100000"/>
              </a:lnSpc>
              <a:defRPr sz="4400" b="0" i="0" spc="1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24" y="7132422"/>
            <a:ext cx="2593661" cy="34005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55993" y="1573079"/>
            <a:ext cx="5832280" cy="2042943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lang="en-US" sz="11500" b="0" i="0" spc="100" baseline="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7446492" y="0"/>
            <a:ext cx="3786738" cy="3888690"/>
          </a:xfrm>
          <a:prstGeom prst="line">
            <a:avLst/>
          </a:prstGeom>
          <a:ln w="19050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 flipV="1">
            <a:off x="7446492" y="3882644"/>
            <a:ext cx="3786738" cy="3888690"/>
          </a:xfrm>
          <a:prstGeom prst="line">
            <a:avLst/>
          </a:prstGeom>
          <a:ln w="19050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- Cataly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759199" y="-2490"/>
            <a:ext cx="10058401" cy="77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853"/>
          <a:stretch/>
        </p:blipFill>
        <p:spPr>
          <a:xfrm>
            <a:off x="8210081" y="-3557"/>
            <a:ext cx="5607519" cy="77724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0" y="-2489"/>
            <a:ext cx="11504620" cy="7774890"/>
          </a:xfrm>
          <a:custGeom>
            <a:avLst/>
            <a:gdLst>
              <a:gd name="connsiteX0" fmla="*/ 0 w 11504620"/>
              <a:gd name="connsiteY0" fmla="*/ 0 h 7774890"/>
              <a:gd name="connsiteX1" fmla="*/ 2577040 w 11504620"/>
              <a:gd name="connsiteY1" fmla="*/ 0 h 7774890"/>
              <a:gd name="connsiteX2" fmla="*/ 2577040 w 11504620"/>
              <a:gd name="connsiteY2" fmla="*/ 2489 h 7774890"/>
              <a:gd name="connsiteX3" fmla="*/ 2676569 w 11504620"/>
              <a:gd name="connsiteY3" fmla="*/ 2489 h 7774890"/>
              <a:gd name="connsiteX4" fmla="*/ 2676569 w 11504620"/>
              <a:gd name="connsiteY4" fmla="*/ 0 h 7774890"/>
              <a:gd name="connsiteX5" fmla="*/ 11504618 w 11504620"/>
              <a:gd name="connsiteY5" fmla="*/ 0 h 7774890"/>
              <a:gd name="connsiteX6" fmla="*/ 7711153 w 11504620"/>
              <a:gd name="connsiteY6" fmla="*/ 3887444 h 7774890"/>
              <a:gd name="connsiteX7" fmla="*/ 11504620 w 11504620"/>
              <a:gd name="connsiteY7" fmla="*/ 7774890 h 7774890"/>
              <a:gd name="connsiteX8" fmla="*/ 2676569 w 11504620"/>
              <a:gd name="connsiteY8" fmla="*/ 7774890 h 7774890"/>
              <a:gd name="connsiteX9" fmla="*/ 2676569 w 11504620"/>
              <a:gd name="connsiteY9" fmla="*/ 7774889 h 7774890"/>
              <a:gd name="connsiteX10" fmla="*/ 2577040 w 11504620"/>
              <a:gd name="connsiteY10" fmla="*/ 7774889 h 7774890"/>
              <a:gd name="connsiteX11" fmla="*/ 2577040 w 11504620"/>
              <a:gd name="connsiteY11" fmla="*/ 7774890 h 7774890"/>
              <a:gd name="connsiteX12" fmla="*/ 0 w 11504620"/>
              <a:gd name="connsiteY12" fmla="*/ 7774890 h 777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04620" h="7774890">
                <a:moveTo>
                  <a:pt x="0" y="0"/>
                </a:moveTo>
                <a:lnTo>
                  <a:pt x="2577040" y="0"/>
                </a:lnTo>
                <a:lnTo>
                  <a:pt x="2577040" y="2489"/>
                </a:lnTo>
                <a:lnTo>
                  <a:pt x="2676569" y="2489"/>
                </a:lnTo>
                <a:lnTo>
                  <a:pt x="2676569" y="0"/>
                </a:lnTo>
                <a:lnTo>
                  <a:pt x="11504618" y="0"/>
                </a:lnTo>
                <a:lnTo>
                  <a:pt x="7711153" y="3887444"/>
                </a:lnTo>
                <a:lnTo>
                  <a:pt x="11504620" y="7774890"/>
                </a:lnTo>
                <a:lnTo>
                  <a:pt x="2676569" y="7774890"/>
                </a:lnTo>
                <a:lnTo>
                  <a:pt x="2676569" y="7774889"/>
                </a:lnTo>
                <a:lnTo>
                  <a:pt x="2577040" y="7774889"/>
                </a:lnTo>
                <a:lnTo>
                  <a:pt x="2577040" y="7774890"/>
                </a:lnTo>
                <a:lnTo>
                  <a:pt x="0" y="777489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55994" y="3550640"/>
            <a:ext cx="5832279" cy="2148824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>
              <a:lnSpc>
                <a:spcPct val="100000"/>
              </a:lnSpc>
              <a:defRPr sz="4400" b="0" i="0" spc="1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24" y="7132422"/>
            <a:ext cx="2593661" cy="34005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55993" y="1573079"/>
            <a:ext cx="5832280" cy="2042943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lang="en-US" sz="11500" b="0" i="0" spc="100" baseline="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V="1">
            <a:off x="7446492" y="0"/>
            <a:ext cx="3786738" cy="3888690"/>
          </a:xfrm>
          <a:prstGeom prst="line">
            <a:avLst/>
          </a:prstGeom>
          <a:ln w="19050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 flipV="1">
            <a:off x="7446492" y="3882644"/>
            <a:ext cx="3786738" cy="3888690"/>
          </a:xfrm>
          <a:prstGeom prst="line">
            <a:avLst/>
          </a:prstGeom>
          <a:ln w="19050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946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-2490"/>
            <a:ext cx="13817601" cy="77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91317" y="2299317"/>
            <a:ext cx="6906533" cy="1912479"/>
          </a:xfrm>
          <a:prstGeom prst="rect">
            <a:avLst/>
          </a:prstGeom>
        </p:spPr>
        <p:txBody>
          <a:bodyPr vert="horz" lIns="0" rIns="0" anchor="b"/>
          <a:lstStyle>
            <a:lvl1pPr algn="l">
              <a:defRPr sz="4000" b="1" i="0" spc="3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91317" y="4362716"/>
            <a:ext cx="6906533" cy="7653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00"/>
              </a:lnSpc>
              <a:buNone/>
              <a:defRPr sz="1800" b="0" i="0" cap="all" spc="3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0" indent="0" algn="l">
              <a:lnSpc>
                <a:spcPts val="2100"/>
              </a:lnSpc>
              <a:spcBef>
                <a:spcPts val="999"/>
              </a:spcBef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18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853"/>
          <a:stretch/>
        </p:blipFill>
        <p:spPr>
          <a:xfrm>
            <a:off x="8210081" y="-3557"/>
            <a:ext cx="5607519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6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759199" y="-2490"/>
            <a:ext cx="10058401" cy="77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293"/>
          <a:stretch/>
        </p:blipFill>
        <p:spPr>
          <a:xfrm>
            <a:off x="6995299" y="2490"/>
            <a:ext cx="6816954" cy="7772400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0" y="-2489"/>
            <a:ext cx="9664047" cy="7774890"/>
          </a:xfrm>
          <a:custGeom>
            <a:avLst/>
            <a:gdLst>
              <a:gd name="connsiteX0" fmla="*/ 835996 w 9664047"/>
              <a:gd name="connsiteY0" fmla="*/ 0 h 7774890"/>
              <a:gd name="connsiteX1" fmla="*/ 9664045 w 9664047"/>
              <a:gd name="connsiteY1" fmla="*/ 0 h 7774890"/>
              <a:gd name="connsiteX2" fmla="*/ 5870580 w 9664047"/>
              <a:gd name="connsiteY2" fmla="*/ 3887444 h 7774890"/>
              <a:gd name="connsiteX3" fmla="*/ 9664047 w 9664047"/>
              <a:gd name="connsiteY3" fmla="*/ 7774890 h 7774890"/>
              <a:gd name="connsiteX4" fmla="*/ 835996 w 9664047"/>
              <a:gd name="connsiteY4" fmla="*/ 7774890 h 7774890"/>
              <a:gd name="connsiteX5" fmla="*/ 835996 w 9664047"/>
              <a:gd name="connsiteY5" fmla="*/ 7774889 h 7774890"/>
              <a:gd name="connsiteX6" fmla="*/ 0 w 9664047"/>
              <a:gd name="connsiteY6" fmla="*/ 7774889 h 7774890"/>
              <a:gd name="connsiteX7" fmla="*/ 0 w 9664047"/>
              <a:gd name="connsiteY7" fmla="*/ 2489 h 7774890"/>
              <a:gd name="connsiteX8" fmla="*/ 835996 w 9664047"/>
              <a:gd name="connsiteY8" fmla="*/ 2489 h 777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64047" h="7774890">
                <a:moveTo>
                  <a:pt x="835996" y="0"/>
                </a:moveTo>
                <a:lnTo>
                  <a:pt x="9664045" y="0"/>
                </a:lnTo>
                <a:lnTo>
                  <a:pt x="5870580" y="3887444"/>
                </a:lnTo>
                <a:lnTo>
                  <a:pt x="9664047" y="7774890"/>
                </a:lnTo>
                <a:lnTo>
                  <a:pt x="835996" y="7774890"/>
                </a:lnTo>
                <a:lnTo>
                  <a:pt x="835996" y="7774889"/>
                </a:lnTo>
                <a:lnTo>
                  <a:pt x="0" y="7774889"/>
                </a:lnTo>
                <a:lnTo>
                  <a:pt x="0" y="2489"/>
                </a:lnTo>
                <a:lnTo>
                  <a:pt x="835996" y="24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5850" y="3986458"/>
            <a:ext cx="4840550" cy="104243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00"/>
              </a:lnSpc>
              <a:buNone/>
              <a:defRPr sz="2000" b="0" i="0" cap="all" spc="3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0" indent="0" algn="l">
              <a:lnSpc>
                <a:spcPts val="2100"/>
              </a:lnSpc>
              <a:spcBef>
                <a:spcPts val="999"/>
              </a:spcBef>
              <a:buNone/>
              <a:defRPr sz="1600" b="0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018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45847" y="1775334"/>
            <a:ext cx="4840553" cy="2098432"/>
          </a:xfrm>
          <a:prstGeom prst="rect">
            <a:avLst/>
          </a:prstGeom>
          <a:noFill/>
        </p:spPr>
        <p:txBody>
          <a:bodyPr vert="horz" lIns="0" tIns="0" rIns="0" bIns="0" anchor="b" anchorCtr="0"/>
          <a:lstStyle>
            <a:lvl1pPr algn="l">
              <a:lnSpc>
                <a:spcPct val="100000"/>
              </a:lnSpc>
              <a:defRPr sz="4800" b="0" i="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01" y="6629579"/>
            <a:ext cx="4086446" cy="76271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V="1">
            <a:off x="5668214" y="0"/>
            <a:ext cx="3786738" cy="3888690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 flipV="1">
            <a:off x="5668214" y="3882644"/>
            <a:ext cx="3786738" cy="3888690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2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DB1F8E-30F1-D446-99B8-B0DC98BF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26" y="413639"/>
            <a:ext cx="12561455" cy="541248"/>
          </a:xfrm>
          <a:prstGeom prst="rect">
            <a:avLst/>
          </a:prstGeom>
        </p:spPr>
        <p:txBody>
          <a:bodyPr anchor="t"/>
          <a:lstStyle>
            <a:lvl1pPr algn="l">
              <a:defRPr lang="en-US" sz="32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509233" rtl="0" eaLnBrk="1" latinLnBrk="0" hangingPunct="1">
              <a:lnSpc>
                <a:spcPct val="100000"/>
              </a:lnSpc>
              <a:spcBef>
                <a:spcPts val="168"/>
              </a:spcBef>
              <a:buFont typeface="Arial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587993" y="7191396"/>
            <a:ext cx="584088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5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79751D3-02F5-2B45-A12D-F3831CAE63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F855B2C-A2C6-F34D-924D-4845F0B8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8800" y="7191396"/>
            <a:ext cx="8175099" cy="365125"/>
          </a:xfrm>
          <a:prstGeom prst="rect">
            <a:avLst/>
          </a:prstGeom>
        </p:spPr>
        <p:txBody>
          <a:bodyPr anchor="ctr"/>
          <a:lstStyle>
            <a:lvl1pPr algn="l">
              <a:defRPr lang="en-US" sz="1050" b="0" i="0" kern="1200" spc="200" baseline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UNIVERSITY OF TENNESSEE, KNOXVILLE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3185340" y="7286850"/>
            <a:ext cx="108873" cy="166623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13377303" y="7230287"/>
            <a:ext cx="440298" cy="286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49" y="7119682"/>
            <a:ext cx="2684029" cy="50095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611781" y="1593130"/>
            <a:ext cx="12560300" cy="5464175"/>
          </a:xfrm>
          <a:prstGeom prst="rect">
            <a:avLst/>
          </a:prstGeom>
        </p:spPr>
        <p:txBody>
          <a:bodyPr/>
          <a:lstStyle>
            <a:lvl1pPr marL="381925" indent="-381925">
              <a:buClr>
                <a:schemeClr val="accent1"/>
              </a:buClr>
              <a:buSzPct val="120000"/>
              <a:buFont typeface="Arial" panose="020B0604020202020204" pitchFamily="34" charset="0"/>
              <a:buChar char="›"/>
              <a:defRPr sz="2400">
                <a:solidFill>
                  <a:schemeClr val="tx2"/>
                </a:solidFill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  <a:defRPr lang="en-US" sz="1800" kern="120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  <a:defRPr lang="en-US" sz="1800" kern="1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827504" lvl="1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</a:pPr>
            <a:r>
              <a:rPr lang="en-US" dirty="0"/>
              <a:t>Second level</a:t>
            </a:r>
          </a:p>
          <a:p>
            <a:pPr marL="1273084" lvl="2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782317" lvl="3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</a:pPr>
            <a:r>
              <a:rPr lang="en-US" dirty="0"/>
              <a:t>Fourth level</a:t>
            </a:r>
          </a:p>
          <a:p>
            <a:pPr marL="2291551" lvl="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11188" y="975435"/>
            <a:ext cx="12560300" cy="446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cap="all" spc="100" baseline="0"/>
            </a:lvl1pPr>
            <a:lvl2pPr marL="509233" indent="0">
              <a:buNone/>
              <a:defRPr/>
            </a:lvl2pPr>
            <a:lvl3pPr marL="1018468" indent="0">
              <a:buNone/>
              <a:defRPr/>
            </a:lvl3pPr>
            <a:lvl4pPr marL="1527701" indent="0">
              <a:buNone/>
              <a:defRPr/>
            </a:lvl4pPr>
            <a:lvl5pPr marL="2036935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32522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43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- Additional Sty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10626" y="1593130"/>
            <a:ext cx="12561455" cy="536325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000"/>
              </a:spcAft>
              <a:buNone/>
              <a:defRPr sz="2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0" indent="0">
              <a:buNone/>
              <a:defRPr sz="1800" b="1" cap="all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>
              <a:buNone/>
              <a:defRPr sz="18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640080" indent="-256032">
              <a:buClr>
                <a:schemeClr val="accent1"/>
              </a:buClr>
              <a:buSzPct val="120000"/>
              <a:buFont typeface="Arial" panose="020B0604020202020204" pitchFamily="34" charset="0"/>
              <a:buChar char="›"/>
              <a:defRPr sz="18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914400" indent="-254616">
              <a:buClr>
                <a:schemeClr val="tx2"/>
              </a:buClr>
              <a:buFont typeface="Cambria" charset="0"/>
              <a:buChar char="⎼"/>
              <a:defRPr sz="18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3377303" y="7230287"/>
            <a:ext cx="440298" cy="286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587993" y="7191396"/>
            <a:ext cx="584088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5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79751D3-02F5-2B45-A12D-F3831CAE638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85340" y="7286850"/>
            <a:ext cx="108873" cy="166623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49" y="7119682"/>
            <a:ext cx="2684029" cy="500958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2F855B2C-A2C6-F34D-924D-4845F0B8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8800" y="7191396"/>
            <a:ext cx="8175099" cy="365125"/>
          </a:xfrm>
          <a:prstGeom prst="rect">
            <a:avLst/>
          </a:prstGeom>
        </p:spPr>
        <p:txBody>
          <a:bodyPr anchor="ctr"/>
          <a:lstStyle>
            <a:lvl1pPr algn="l">
              <a:defRPr lang="en-US" sz="1050" b="0" i="0" kern="1200" spc="200" baseline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UNIVERSITY OF TENNESSEE, KNOXVILLE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9DB1F8E-30F1-D446-99B8-B0DC98BF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26" y="413639"/>
            <a:ext cx="12561455" cy="541248"/>
          </a:xfrm>
          <a:prstGeom prst="rect">
            <a:avLst/>
          </a:prstGeom>
        </p:spPr>
        <p:txBody>
          <a:bodyPr anchor="t"/>
          <a:lstStyle>
            <a:lvl1pPr algn="l">
              <a:defRPr lang="en-US" sz="32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509233" rtl="0" eaLnBrk="1" latinLnBrk="0" hangingPunct="1">
              <a:lnSpc>
                <a:spcPct val="100000"/>
              </a:lnSpc>
              <a:spcBef>
                <a:spcPts val="168"/>
              </a:spcBef>
              <a:buFont typeface="Arial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11188" y="975435"/>
            <a:ext cx="12560300" cy="446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cap="all" spc="100" baseline="0"/>
            </a:lvl1pPr>
            <a:lvl2pPr marL="509233" indent="0">
              <a:buNone/>
              <a:defRPr/>
            </a:lvl2pPr>
            <a:lvl3pPr marL="1018468" indent="0">
              <a:buNone/>
              <a:defRPr/>
            </a:lvl3pPr>
            <a:lvl4pPr marL="1527701" indent="0">
              <a:buNone/>
              <a:defRPr/>
            </a:lvl4pPr>
            <a:lvl5pPr marL="2036935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43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3377303" y="7230287"/>
            <a:ext cx="440298" cy="286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587993" y="7191396"/>
            <a:ext cx="584088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5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79751D3-02F5-2B45-A12D-F3831CAE638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3185340" y="7286850"/>
            <a:ext cx="108873" cy="166623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49" y="7119682"/>
            <a:ext cx="2684029" cy="500958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F855B2C-A2C6-F34D-924D-4845F0B8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8800" y="7191396"/>
            <a:ext cx="8175099" cy="365125"/>
          </a:xfrm>
          <a:prstGeom prst="rect">
            <a:avLst/>
          </a:prstGeom>
        </p:spPr>
        <p:txBody>
          <a:bodyPr anchor="ctr"/>
          <a:lstStyle>
            <a:lvl1pPr algn="l">
              <a:defRPr lang="en-US" sz="1050" b="0" i="0" kern="1200" spc="200" baseline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UNIVERSITY OF TENNESSEE, KNOXVILLE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9DB1F8E-30F1-D446-99B8-B0DC98BF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26" y="413639"/>
            <a:ext cx="12561455" cy="541248"/>
          </a:xfrm>
          <a:prstGeom prst="rect">
            <a:avLst/>
          </a:prstGeom>
        </p:spPr>
        <p:txBody>
          <a:bodyPr anchor="t"/>
          <a:lstStyle>
            <a:lvl1pPr algn="l">
              <a:defRPr lang="en-US" sz="32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509233" rtl="0" eaLnBrk="1" latinLnBrk="0" hangingPunct="1">
              <a:lnSpc>
                <a:spcPct val="100000"/>
              </a:lnSpc>
              <a:spcBef>
                <a:spcPts val="168"/>
              </a:spcBef>
              <a:buFont typeface="Arial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11188" y="975435"/>
            <a:ext cx="12560300" cy="446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cap="all" spc="100" baseline="0"/>
            </a:lvl1pPr>
            <a:lvl2pPr marL="509233" indent="0">
              <a:buNone/>
              <a:defRPr/>
            </a:lvl2pPr>
            <a:lvl3pPr marL="1018468" indent="0">
              <a:buNone/>
              <a:defRPr/>
            </a:lvl3pPr>
            <a:lvl4pPr marL="1527701" indent="0">
              <a:buNone/>
              <a:defRPr/>
            </a:lvl4pPr>
            <a:lvl5pPr marL="2036935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231892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43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- Two-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3377303" y="7230287"/>
            <a:ext cx="440298" cy="286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587993" y="7191396"/>
            <a:ext cx="584088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5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79751D3-02F5-2B45-A12D-F3831CAE638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3185340" y="7286850"/>
            <a:ext cx="108873" cy="166623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49" y="7119682"/>
            <a:ext cx="2684029" cy="500958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F855B2C-A2C6-F34D-924D-4845F0B8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8800" y="7191396"/>
            <a:ext cx="8175099" cy="365125"/>
          </a:xfrm>
          <a:prstGeom prst="rect">
            <a:avLst/>
          </a:prstGeom>
        </p:spPr>
        <p:txBody>
          <a:bodyPr anchor="ctr"/>
          <a:lstStyle>
            <a:lvl1pPr algn="l">
              <a:defRPr lang="en-US" sz="1050" b="0" i="0" kern="1200" spc="200" baseline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UNIVERSITY OF TENNESSEE, KNOXVILLE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/>
          </p:nvPr>
        </p:nvSpPr>
        <p:spPr>
          <a:xfrm>
            <a:off x="611781" y="1593131"/>
            <a:ext cx="6128066" cy="5386404"/>
          </a:xfrm>
          <a:prstGeom prst="rect">
            <a:avLst/>
          </a:prstGeom>
        </p:spPr>
        <p:txBody>
          <a:bodyPr/>
          <a:lstStyle>
            <a:lvl1pPr marL="381925" indent="-381925">
              <a:buClr>
                <a:schemeClr val="accent1"/>
              </a:buClr>
              <a:buSzPct val="120000"/>
              <a:buFont typeface="Arial" panose="020B0604020202020204" pitchFamily="34" charset="0"/>
              <a:buChar char="›"/>
              <a:defRPr sz="2400">
                <a:solidFill>
                  <a:schemeClr val="tx2"/>
                </a:solidFill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  <a:defRPr lang="en-US" sz="1800" kern="120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  <a:defRPr lang="en-US" sz="1800" kern="1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827504" lvl="1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</a:pPr>
            <a:r>
              <a:rPr lang="en-US"/>
              <a:t>Second level</a:t>
            </a:r>
          </a:p>
          <a:p>
            <a:pPr marL="1273084" lvl="2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782317" lvl="3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</a:pPr>
            <a:r>
              <a:rPr lang="en-US"/>
              <a:t>Fourth level</a:t>
            </a:r>
          </a:p>
          <a:p>
            <a:pPr marL="2291551" lvl="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7044015" y="1593131"/>
            <a:ext cx="6128066" cy="5386404"/>
          </a:xfrm>
          <a:prstGeom prst="rect">
            <a:avLst/>
          </a:prstGeom>
        </p:spPr>
        <p:txBody>
          <a:bodyPr/>
          <a:lstStyle>
            <a:lvl1pPr marL="381925" indent="-381925">
              <a:buClr>
                <a:schemeClr val="accent1"/>
              </a:buClr>
              <a:buSzPct val="120000"/>
              <a:buFont typeface="Arial" panose="020B0604020202020204" pitchFamily="34" charset="0"/>
              <a:buChar char="›"/>
              <a:defRPr sz="2400">
                <a:solidFill>
                  <a:schemeClr val="tx2"/>
                </a:solidFill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  <a:defRPr lang="en-US" sz="1800" kern="120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  <a:defRPr lang="en-US" sz="1800" kern="1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827504" lvl="1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</a:pPr>
            <a:r>
              <a:rPr lang="en-US"/>
              <a:t>Second level</a:t>
            </a:r>
          </a:p>
          <a:p>
            <a:pPr marL="1273084" lvl="2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782317" lvl="3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</a:pPr>
            <a:r>
              <a:rPr lang="en-US"/>
              <a:t>Fourth level</a:t>
            </a:r>
          </a:p>
          <a:p>
            <a:pPr marL="2291551" lvl="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9DB1F8E-30F1-D446-99B8-B0DC98BF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26" y="413639"/>
            <a:ext cx="12561455" cy="541248"/>
          </a:xfrm>
          <a:prstGeom prst="rect">
            <a:avLst/>
          </a:prstGeom>
        </p:spPr>
        <p:txBody>
          <a:bodyPr anchor="t"/>
          <a:lstStyle>
            <a:lvl1pPr algn="l">
              <a:defRPr lang="en-US" sz="32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509233" rtl="0" eaLnBrk="1" latinLnBrk="0" hangingPunct="1">
              <a:lnSpc>
                <a:spcPct val="100000"/>
              </a:lnSpc>
              <a:spcBef>
                <a:spcPts val="168"/>
              </a:spcBef>
              <a:buFont typeface="Arial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1188" y="975435"/>
            <a:ext cx="12560300" cy="446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cap="all" spc="100" baseline="0"/>
            </a:lvl1pPr>
            <a:lvl2pPr marL="509233" indent="0">
              <a:buNone/>
              <a:defRPr/>
            </a:lvl2pPr>
            <a:lvl3pPr marL="1018468" indent="0">
              <a:buNone/>
              <a:defRPr/>
            </a:lvl3pPr>
            <a:lvl4pPr marL="1527701" indent="0">
              <a:buNone/>
              <a:defRPr/>
            </a:lvl4pPr>
            <a:lvl5pPr marL="2036935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182815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435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- Side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C2C9DE-1BEE-F54C-BC94-5AE4647FBFFC}"/>
              </a:ext>
            </a:extLst>
          </p:cNvPr>
          <p:cNvSpPr/>
          <p:nvPr userDrawn="1"/>
        </p:nvSpPr>
        <p:spPr>
          <a:xfrm>
            <a:off x="8172514" y="0"/>
            <a:ext cx="5683937" cy="7772400"/>
          </a:xfrm>
          <a:prstGeom prst="rect">
            <a:avLst/>
          </a:prstGeom>
          <a:solidFill>
            <a:srgbClr val="B2B1B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157EC62-6C17-2B44-BD00-B6205129F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1139" y="361244"/>
            <a:ext cx="4796164" cy="1062205"/>
          </a:xfrm>
          <a:prstGeom prst="rect">
            <a:avLst/>
          </a:prstGeom>
        </p:spPr>
        <p:txBody>
          <a:bodyPr anchor="t"/>
          <a:lstStyle>
            <a:lvl1pPr algn="l">
              <a:defRPr lang="en-US" sz="32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509233" rtl="0" eaLnBrk="1" latinLnBrk="0" hangingPunct="1">
              <a:lnSpc>
                <a:spcPct val="100000"/>
              </a:lnSpc>
              <a:spcBef>
                <a:spcPts val="168"/>
              </a:spcBef>
              <a:buFont typeface="Arial"/>
              <a:buNone/>
            </a:pPr>
            <a:r>
              <a:rPr lang="en-US" dirty="0"/>
              <a:t>Click to edit Master title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3377303" y="7230287"/>
            <a:ext cx="440298" cy="286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587993" y="7191396"/>
            <a:ext cx="584088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5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79751D3-02F5-2B45-A12D-F3831CAE638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3185340" y="7286850"/>
            <a:ext cx="108873" cy="166623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49" y="7119682"/>
            <a:ext cx="2684029" cy="500958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F855B2C-A2C6-F34D-924D-4845F0B8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8801" y="7191396"/>
            <a:ext cx="4506076" cy="365125"/>
          </a:xfrm>
          <a:prstGeom prst="rect">
            <a:avLst/>
          </a:prstGeom>
        </p:spPr>
        <p:txBody>
          <a:bodyPr anchor="ctr"/>
          <a:lstStyle>
            <a:lvl1pPr algn="l">
              <a:defRPr lang="en-US" sz="1050" b="0" i="0" kern="1200" spc="200" baseline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UNIVERSITY OF TENNESSEE, KNOXVILLE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8"/>
          </p:nvPr>
        </p:nvSpPr>
        <p:spPr>
          <a:xfrm>
            <a:off x="8581139" y="1571946"/>
            <a:ext cx="4796164" cy="5485359"/>
          </a:xfrm>
          <a:prstGeom prst="rect">
            <a:avLst/>
          </a:prstGeom>
        </p:spPr>
        <p:txBody>
          <a:bodyPr/>
          <a:lstStyle>
            <a:lvl1pPr marL="381925" indent="-381925">
              <a:buClr>
                <a:schemeClr val="accent1"/>
              </a:buClr>
              <a:buSzPct val="120000"/>
              <a:buFont typeface="Arial" panose="020B0604020202020204" pitchFamily="34" charset="0"/>
              <a:buChar char="›"/>
              <a:defRPr sz="2400">
                <a:solidFill>
                  <a:schemeClr val="tx2"/>
                </a:solidFill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  <a:defRPr lang="en-US" sz="1800" kern="120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  <a:defRPr lang="en-US" sz="1800" kern="1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827504" lvl="1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</a:pPr>
            <a:r>
              <a:rPr lang="en-US" dirty="0"/>
              <a:t>Second level</a:t>
            </a:r>
          </a:p>
          <a:p>
            <a:pPr marL="1273084" lvl="2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782317" lvl="3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</a:pPr>
            <a:r>
              <a:rPr lang="en-US" dirty="0"/>
              <a:t>Fourth level</a:t>
            </a:r>
          </a:p>
          <a:p>
            <a:pPr marL="2291551" lvl="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581138" y="944613"/>
            <a:ext cx="4796165" cy="446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cap="all" spc="100" baseline="0"/>
            </a:lvl1pPr>
            <a:lvl2pPr marL="509233" indent="0">
              <a:buNone/>
              <a:defRPr/>
            </a:lvl2pPr>
            <a:lvl3pPr marL="1018468" indent="0">
              <a:buNone/>
              <a:defRPr/>
            </a:lvl3pPr>
            <a:lvl4pPr marL="1527701" indent="0">
              <a:buNone/>
              <a:defRPr/>
            </a:lvl4pPr>
            <a:lvl5pPr marL="2036935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43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- Sideba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6821A3D9-E821-D246-AD1F-5C0DF7FCDB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27437" y="0"/>
            <a:ext cx="5590163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 userDrawn="1"/>
        </p:nvSpPr>
        <p:spPr>
          <a:xfrm>
            <a:off x="13377303" y="7230287"/>
            <a:ext cx="440298" cy="286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587993" y="7191396"/>
            <a:ext cx="584088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5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79751D3-02F5-2B45-A12D-F3831CAE638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85340" y="7286850"/>
            <a:ext cx="108873" cy="166623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49" y="7119682"/>
            <a:ext cx="2684029" cy="500958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855B2C-A2C6-F34D-924D-4845F0B8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8801" y="7191396"/>
            <a:ext cx="4506076" cy="365125"/>
          </a:xfrm>
          <a:prstGeom prst="rect">
            <a:avLst/>
          </a:prstGeom>
        </p:spPr>
        <p:txBody>
          <a:bodyPr anchor="ctr"/>
          <a:lstStyle>
            <a:lvl1pPr algn="l">
              <a:defRPr lang="en-US" sz="1050" b="0" i="0" kern="1200" spc="200" baseline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UNIVERSITY OF TENNESSEE, KNOXVILLE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8"/>
          </p:nvPr>
        </p:nvSpPr>
        <p:spPr>
          <a:xfrm>
            <a:off x="611781" y="1593130"/>
            <a:ext cx="7304550" cy="5464175"/>
          </a:xfrm>
          <a:prstGeom prst="rect">
            <a:avLst/>
          </a:prstGeom>
        </p:spPr>
        <p:txBody>
          <a:bodyPr/>
          <a:lstStyle>
            <a:lvl1pPr marL="381925" indent="-381925">
              <a:buClr>
                <a:schemeClr val="accent1"/>
              </a:buClr>
              <a:buSzPct val="120000"/>
              <a:buFont typeface="Arial" panose="020B0604020202020204" pitchFamily="34" charset="0"/>
              <a:buChar char="›"/>
              <a:defRPr sz="2400">
                <a:solidFill>
                  <a:schemeClr val="tx2"/>
                </a:solidFill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  <a:defRPr lang="en-US" sz="1800" kern="120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  <a:defRPr lang="en-US" sz="1800" kern="1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827504" lvl="1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</a:pPr>
            <a:r>
              <a:rPr lang="en-US" dirty="0"/>
              <a:t>Second level</a:t>
            </a:r>
          </a:p>
          <a:p>
            <a:pPr marL="1273084" lvl="2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782317" lvl="3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</a:pPr>
            <a:r>
              <a:rPr lang="en-US" dirty="0"/>
              <a:t>Fourth level</a:t>
            </a:r>
          </a:p>
          <a:p>
            <a:pPr marL="2291551" lvl="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29DB1F8E-30F1-D446-99B8-B0DC98BF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26" y="413639"/>
            <a:ext cx="7305705" cy="541248"/>
          </a:xfrm>
          <a:prstGeom prst="rect">
            <a:avLst/>
          </a:prstGeom>
        </p:spPr>
        <p:txBody>
          <a:bodyPr anchor="t"/>
          <a:lstStyle>
            <a:lvl1pPr algn="l">
              <a:defRPr lang="en-US" sz="32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509233" rtl="0" eaLnBrk="1" latinLnBrk="0" hangingPunct="1">
              <a:lnSpc>
                <a:spcPct val="100000"/>
              </a:lnSpc>
              <a:spcBef>
                <a:spcPts val="168"/>
              </a:spcBef>
              <a:buFont typeface="Arial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1188" y="975435"/>
            <a:ext cx="7305143" cy="446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cap="all" spc="100" baseline="0"/>
            </a:lvl1pPr>
            <a:lvl2pPr marL="509233" indent="0">
              <a:buNone/>
              <a:defRPr/>
            </a:lvl2pPr>
            <a:lvl3pPr marL="1018468" indent="0">
              <a:buNone/>
              <a:defRPr/>
            </a:lvl3pPr>
            <a:lvl4pPr marL="1527701" indent="0">
              <a:buNone/>
              <a:defRPr/>
            </a:lvl4pPr>
            <a:lvl5pPr marL="2036935" indent="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342337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435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377303" y="7230287"/>
            <a:ext cx="440298" cy="286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587993" y="7191396"/>
            <a:ext cx="584088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5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79751D3-02F5-2B45-A12D-F3831CAE638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185340" y="7286850"/>
            <a:ext cx="108873" cy="166623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49" y="7119682"/>
            <a:ext cx="2684029" cy="500958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F855B2C-A2C6-F34D-924D-4845F0B8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8800" y="7191396"/>
            <a:ext cx="8175099" cy="365125"/>
          </a:xfrm>
          <a:prstGeom prst="rect">
            <a:avLst/>
          </a:prstGeom>
        </p:spPr>
        <p:txBody>
          <a:bodyPr anchor="ctr"/>
          <a:lstStyle>
            <a:lvl1pPr algn="l">
              <a:defRPr lang="en-US" sz="1050" b="0" i="0" kern="1200" spc="200" baseline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UNIVERSITY OF TENNESSEE, KNOXVILLE</a:t>
            </a:r>
          </a:p>
        </p:txBody>
      </p:sp>
    </p:spTree>
    <p:extLst>
      <p:ext uri="{BB962C8B-B14F-4D97-AF65-F5344CB8AC3E}">
        <p14:creationId xmlns:p14="http://schemas.microsoft.com/office/powerpoint/2010/main" val="397754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68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02" r:id="rId2"/>
    <p:sldLayoutId id="2147483696" r:id="rId3"/>
    <p:sldLayoutId id="2147483693" r:id="rId4"/>
    <p:sldLayoutId id="2147483698" r:id="rId5"/>
    <p:sldLayoutId id="2147483697" r:id="rId6"/>
    <p:sldLayoutId id="2147483694" r:id="rId7"/>
    <p:sldLayoutId id="2147483701" r:id="rId8"/>
    <p:sldLayoutId id="2147483689" r:id="rId9"/>
    <p:sldLayoutId id="2147483683" r:id="rId10"/>
    <p:sldLayoutId id="2147483703" r:id="rId11"/>
    <p:sldLayoutId id="2147483664" r:id="rId12"/>
  </p:sldLayoutIdLst>
  <p:hf hdr="0" dt="0"/>
  <p:txStyles>
    <p:titleStyle>
      <a:lvl1pPr algn="ctr" defTabSz="509233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925" indent="-381925" algn="l" defTabSz="509233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504" indent="-318271" algn="l" defTabSz="509233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084" indent="-254616" algn="l" defTabSz="50923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317" indent="-254616" algn="l" defTabSz="509233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551" indent="-254616" algn="l" defTabSz="509233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0785" indent="-254616" algn="l" defTabSz="50923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019" indent="-254616" algn="l" defTabSz="50923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251" indent="-254616" algn="l" defTabSz="50923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485" indent="-254616" algn="l" defTabSz="50923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33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467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701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935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169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400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636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3867" algn="l" defTabSz="509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5A5_27A81CBF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hyperlink" Target="mailto:designer@tennessee.edu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594_78188C9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microsoft.com/office/2018/10/relationships/comments" Target="../comments/modernComment_590_BF6DE96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microsoft.com/office/2018/10/relationships/comments" Target="../comments/modernComment_5A3_3F04991C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45847" y="5843126"/>
            <a:ext cx="4840550" cy="1042439"/>
          </a:xfrm>
        </p:spPr>
        <p:txBody>
          <a:bodyPr anchor="t">
            <a:normAutofit/>
          </a:bodyPr>
          <a:lstStyle/>
          <a:p>
            <a:pPr lvl="1"/>
            <a:r>
              <a:rPr lang="en-US" sz="2000" dirty="0">
                <a:solidFill>
                  <a:schemeClr val="tx1"/>
                </a:solidFill>
              </a:rPr>
              <a:t>Pre-Proposal Conference and Site Tour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January 2024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6261" y="3185331"/>
            <a:ext cx="5114459" cy="2098432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Public-Private Partnership for Mixed-Use Hotel and Entertainment District Adjacent to </a:t>
            </a:r>
            <a:r>
              <a:rPr lang="en-US" dirty="0" err="1"/>
              <a:t>Neyland</a:t>
            </a:r>
            <a:r>
              <a:rPr lang="en-US" dirty="0"/>
              <a:t> Stadium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881EF8-F36D-9ABC-449E-6C5FB3FCD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47" y="710119"/>
            <a:ext cx="2496891" cy="606387"/>
          </a:xfrm>
          <a:prstGeom prst="rect">
            <a:avLst/>
          </a:prstGeom>
          <a:noFill/>
        </p:spPr>
      </p:pic>
      <p:sp>
        <p:nvSpPr>
          <p:cNvPr id="4" name="Subtitle 1">
            <a:extLst>
              <a:ext uri="{FF2B5EF4-FFF2-40B4-BE49-F238E27FC236}">
                <a16:creationId xmlns:a16="http://schemas.microsoft.com/office/drawing/2014/main" id="{ECE012B7-0554-CF7C-3BA9-A9047181373D}"/>
              </a:ext>
            </a:extLst>
          </p:cNvPr>
          <p:cNvSpPr txBox="1">
            <a:spLocks/>
          </p:cNvSpPr>
          <p:nvPr/>
        </p:nvSpPr>
        <p:spPr>
          <a:xfrm>
            <a:off x="645847" y="5389073"/>
            <a:ext cx="4840550" cy="454054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 defTabSz="509233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b="0" i="0" kern="1200" cap="all" spc="3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0" indent="0" algn="l" defTabSz="509233" rtl="0" eaLnBrk="1" latinLnBrk="0" hangingPunct="1">
              <a:lnSpc>
                <a:spcPct val="100000"/>
              </a:lnSpc>
              <a:spcBef>
                <a:spcPts val="999"/>
              </a:spcBef>
              <a:buFont typeface="Arial"/>
              <a:buNone/>
              <a:defRPr sz="1600" b="0" i="0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018467" indent="0" algn="ctr" defTabSz="509233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7701" indent="0" algn="ctr" defTabSz="509233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6935" indent="0" algn="ctr" defTabSz="509233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6169" indent="0" algn="ctr" defTabSz="509233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5400" indent="0" algn="ctr" defTabSz="509233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4636" indent="0" algn="ctr" defTabSz="509233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3867" indent="0" algn="ctr" defTabSz="509233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b="1" dirty="0">
                <a:solidFill>
                  <a:schemeClr val="tx1"/>
                </a:solidFill>
              </a:rPr>
              <a:t>SBC NUMBER: 540/009-18-2023</a:t>
            </a:r>
          </a:p>
        </p:txBody>
      </p:sp>
    </p:spTree>
    <p:extLst>
      <p:ext uri="{BB962C8B-B14F-4D97-AF65-F5344CB8AC3E}">
        <p14:creationId xmlns:p14="http://schemas.microsoft.com/office/powerpoint/2010/main" val="3362948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F47A3-5B42-6B28-DD3B-09012DDA3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Phase Program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50AB23-92B9-F754-BC54-9402D42C6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0A73D-9DEA-A0BA-D647-DC26FD81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4954" y="7213097"/>
            <a:ext cx="8175099" cy="365125"/>
          </a:xfrm>
        </p:spPr>
        <p:txBody>
          <a:bodyPr/>
          <a:lstStyle/>
          <a:p>
            <a:r>
              <a:rPr lang="en-US"/>
              <a:t>UNIVERSITY OF TENNESSEE, KNOXVILLE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8D55CDD7-6CF9-3FC4-3806-A13B00D5AFA3}"/>
              </a:ext>
            </a:extLst>
          </p:cNvPr>
          <p:cNvSpPr txBox="1">
            <a:spLocks/>
          </p:cNvSpPr>
          <p:nvPr/>
        </p:nvSpPr>
        <p:spPr>
          <a:xfrm>
            <a:off x="611188" y="975435"/>
            <a:ext cx="12560300" cy="446158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092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Neyland</a:t>
            </a:r>
            <a:r>
              <a:rPr kumimoji="0" lang="en-US" sz="18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entertainment district</a:t>
            </a:r>
          </a:p>
          <a:p>
            <a:pPr marL="0" indent="0">
              <a:buNone/>
            </a:pPr>
            <a:endParaRPr lang="en-US" sz="1800" dirty="0">
              <a:latin typeface="Arial (Body)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3638D6-B288-8E06-D534-854ABD445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334572"/>
              </p:ext>
            </p:extLst>
          </p:nvPr>
        </p:nvGraphicFramePr>
        <p:xfrm>
          <a:off x="485333" y="1738240"/>
          <a:ext cx="12812009" cy="51517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651">
                  <a:extLst>
                    <a:ext uri="{9D8B030D-6E8A-4147-A177-3AD203B41FA5}">
                      <a16:colId xmlns:a16="http://schemas.microsoft.com/office/drawing/2014/main" val="2561043904"/>
                    </a:ext>
                  </a:extLst>
                </a:gridCol>
                <a:gridCol w="2048682">
                  <a:extLst>
                    <a:ext uri="{9D8B030D-6E8A-4147-A177-3AD203B41FA5}">
                      <a16:colId xmlns:a16="http://schemas.microsoft.com/office/drawing/2014/main" val="2232800235"/>
                    </a:ext>
                  </a:extLst>
                </a:gridCol>
                <a:gridCol w="3303037">
                  <a:extLst>
                    <a:ext uri="{9D8B030D-6E8A-4147-A177-3AD203B41FA5}">
                      <a16:colId xmlns:a16="http://schemas.microsoft.com/office/drawing/2014/main" val="2981463719"/>
                    </a:ext>
                  </a:extLst>
                </a:gridCol>
                <a:gridCol w="5803639">
                  <a:extLst>
                    <a:ext uri="{9D8B030D-6E8A-4147-A177-3AD203B41FA5}">
                      <a16:colId xmlns:a16="http://schemas.microsoft.com/office/drawing/2014/main" val="3111558789"/>
                    </a:ext>
                  </a:extLst>
                </a:gridCol>
              </a:tblGrid>
              <a:tr h="2561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Use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Scale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Concept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9352141"/>
                  </a:ext>
                </a:extLst>
              </a:tr>
              <a:tr h="10224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Hospitality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Approximately 250 keys 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5092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Upper-scale or luxury accommodation serving the UTK community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6316205"/>
                  </a:ext>
                </a:extLst>
              </a:tr>
              <a:tr h="1271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Condominium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Minimum 30 units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5092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Highly </a:t>
                      </a:r>
                      <a:r>
                        <a:rPr lang="en-US" sz="1800" dirty="0" err="1">
                          <a:solidFill>
                            <a:schemeClr val="tx2"/>
                          </a:solidFill>
                          <a:effectLst/>
                        </a:rPr>
                        <a:t>amenitized</a:t>
                      </a: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 “condotel” living opportunity unique in higher education, that will enhance connection between UTK and its community. 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2189718"/>
                  </a:ext>
                </a:extLst>
              </a:tr>
              <a:tr h="5766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Retail and Entertainment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Minimum 15,000 SF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5092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Destination concepts that will enhance the District atmosphere and serve the campus and broader communities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2435952"/>
                  </a:ext>
                </a:extLst>
              </a:tr>
              <a:tr h="7027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Plaza / Greenspace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Varying Scale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5092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Greenspace and streetscaping that create attractive places for people to gather on gamedays and non-event days. 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3558105"/>
                  </a:ext>
                </a:extLst>
              </a:tr>
              <a:tr h="8580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Parking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Varying Scale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*Net-Neutral Requirement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5092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Parking will be used to provide spaces for vehicles and will service general campus use, gameday use, and the </a:t>
                      </a:r>
                      <a:r>
                        <a:rPr lang="en-US" sz="1800" dirty="0" err="1">
                          <a:solidFill>
                            <a:schemeClr val="tx2"/>
                          </a:solidFill>
                          <a:effectLst/>
                        </a:rPr>
                        <a:t>Neyland</a:t>
                      </a: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</a:rPr>
                        <a:t> Entertainment District.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9460103"/>
                  </a:ext>
                </a:extLst>
              </a:tr>
            </a:tbl>
          </a:graphicData>
        </a:graphic>
      </p:graphicFrame>
      <p:pic>
        <p:nvPicPr>
          <p:cNvPr id="7" name="Graphic 6" descr="Sleep with solid fill">
            <a:extLst>
              <a:ext uri="{FF2B5EF4-FFF2-40B4-BE49-F238E27FC236}">
                <a16:creationId xmlns:a16="http://schemas.microsoft.com/office/drawing/2014/main" id="{5ED20BD9-3B0D-D102-D156-681AD8B34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7878" y="2047849"/>
            <a:ext cx="914400" cy="914400"/>
          </a:xfrm>
          <a:prstGeom prst="rect">
            <a:avLst/>
          </a:prstGeom>
        </p:spPr>
      </p:pic>
      <p:pic>
        <p:nvPicPr>
          <p:cNvPr id="9" name="Graphic 8" descr="Store with solid fill">
            <a:extLst>
              <a:ext uri="{FF2B5EF4-FFF2-40B4-BE49-F238E27FC236}">
                <a16:creationId xmlns:a16="http://schemas.microsoft.com/office/drawing/2014/main" id="{67795AA7-B01C-3B9C-901B-851D01234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878" y="4299817"/>
            <a:ext cx="914400" cy="914400"/>
          </a:xfrm>
          <a:prstGeom prst="rect">
            <a:avLst/>
          </a:prstGeom>
        </p:spPr>
      </p:pic>
      <p:pic>
        <p:nvPicPr>
          <p:cNvPr id="11" name="Graphic 10" descr="Deciduous tree with solid fill">
            <a:extLst>
              <a:ext uri="{FF2B5EF4-FFF2-40B4-BE49-F238E27FC236}">
                <a16:creationId xmlns:a16="http://schemas.microsoft.com/office/drawing/2014/main" id="{5868CE7B-F28B-8DA9-FD1C-C79C10102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7878" y="5194113"/>
            <a:ext cx="774313" cy="774313"/>
          </a:xfrm>
          <a:prstGeom prst="rect">
            <a:avLst/>
          </a:prstGeom>
        </p:spPr>
      </p:pic>
      <p:pic>
        <p:nvPicPr>
          <p:cNvPr id="15" name="Graphic 14" descr="Car with solid fill">
            <a:extLst>
              <a:ext uri="{FF2B5EF4-FFF2-40B4-BE49-F238E27FC236}">
                <a16:creationId xmlns:a16="http://schemas.microsoft.com/office/drawing/2014/main" id="{A43BDC35-F5D3-015E-3DD8-E1D89E9355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7878" y="6008955"/>
            <a:ext cx="914400" cy="914400"/>
          </a:xfrm>
          <a:prstGeom prst="rect">
            <a:avLst/>
          </a:prstGeom>
        </p:spPr>
      </p:pic>
      <p:pic>
        <p:nvPicPr>
          <p:cNvPr id="17" name="Graphic 16" descr="Building with solid fill">
            <a:extLst>
              <a:ext uri="{FF2B5EF4-FFF2-40B4-BE49-F238E27FC236}">
                <a16:creationId xmlns:a16="http://schemas.microsoft.com/office/drawing/2014/main" id="{2A6012A9-ED8A-0915-734A-5531875375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7878" y="31312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24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8598C-7A0B-8CF6-F25D-769BEB8C8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27" y="413639"/>
            <a:ext cx="5774408" cy="54124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Knoxville Market Opportunity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EEB1D-1911-F8EA-6AF8-689E3E28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UNIVERSITY OF TENNESSEE, KNOXVILLE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EA2DD5-56AB-37F3-EE09-0F5EC4830DFB}"/>
              </a:ext>
            </a:extLst>
          </p:cNvPr>
          <p:cNvSpPr txBox="1">
            <a:spLocks/>
          </p:cNvSpPr>
          <p:nvPr/>
        </p:nvSpPr>
        <p:spPr>
          <a:xfrm>
            <a:off x="12740393" y="7191396"/>
            <a:ext cx="584088" cy="36512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r" defTabSz="509233" rtl="0" eaLnBrk="1" latinLnBrk="0" hangingPunct="1">
              <a:defRPr sz="1050" b="1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509233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467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701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935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169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5400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4636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3867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751D3-02F5-2B45-A12D-F3831CAE6381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509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9BB4CA7-6729-DDD9-037E-3E5B2CD9A9CC}"/>
              </a:ext>
            </a:extLst>
          </p:cNvPr>
          <p:cNvSpPr/>
          <p:nvPr/>
        </p:nvSpPr>
        <p:spPr>
          <a:xfrm>
            <a:off x="7802217" y="2812774"/>
            <a:ext cx="626166" cy="536713"/>
          </a:xfrm>
          <a:prstGeom prst="star5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1F087F-A046-719E-830E-3A5F7B1D57C3}"/>
              </a:ext>
            </a:extLst>
          </p:cNvPr>
          <p:cNvSpPr/>
          <p:nvPr/>
        </p:nvSpPr>
        <p:spPr>
          <a:xfrm>
            <a:off x="8000999" y="1370151"/>
            <a:ext cx="1888435" cy="4472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~ 3-hour drive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DA0E16-6EB2-DB83-1D80-D924F5F53BEC}"/>
              </a:ext>
            </a:extLst>
          </p:cNvPr>
          <p:cNvCxnSpPr>
            <a:cxnSpLocks/>
          </p:cNvCxnSpPr>
          <p:nvPr/>
        </p:nvCxnSpPr>
        <p:spPr>
          <a:xfrm>
            <a:off x="7563679" y="925070"/>
            <a:ext cx="531743" cy="1857887"/>
          </a:xfrm>
          <a:prstGeom prst="straightConnector1">
            <a:avLst/>
          </a:prstGeom>
          <a:ln w="57150">
            <a:solidFill>
              <a:schemeClr val="bg1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290AD7-D049-7570-2C39-A7734D171344}"/>
              </a:ext>
            </a:extLst>
          </p:cNvPr>
          <p:cNvCxnSpPr>
            <a:cxnSpLocks/>
          </p:cNvCxnSpPr>
          <p:nvPr/>
        </p:nvCxnSpPr>
        <p:spPr>
          <a:xfrm flipH="1" flipV="1">
            <a:off x="8428382" y="3136640"/>
            <a:ext cx="2464905" cy="878769"/>
          </a:xfrm>
          <a:prstGeom prst="straightConnector1">
            <a:avLst/>
          </a:prstGeom>
          <a:ln w="57150">
            <a:solidFill>
              <a:schemeClr val="bg1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016130E-7EDD-1C56-73F1-C4DAF4DCA279}"/>
              </a:ext>
            </a:extLst>
          </p:cNvPr>
          <p:cNvSpPr/>
          <p:nvPr/>
        </p:nvSpPr>
        <p:spPr>
          <a:xfrm>
            <a:off x="11030863" y="3886200"/>
            <a:ext cx="1888435" cy="4472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~ 4-hour drive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6FC5A2-E9A9-597F-CB88-570488DA232E}"/>
              </a:ext>
            </a:extLst>
          </p:cNvPr>
          <p:cNvSpPr/>
          <p:nvPr/>
        </p:nvSpPr>
        <p:spPr>
          <a:xfrm>
            <a:off x="6385035" y="6172200"/>
            <a:ext cx="2043347" cy="4472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~ 3.5-hour drive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05A1702-69E1-6A86-B7F9-8106FCA387A4}"/>
              </a:ext>
            </a:extLst>
          </p:cNvPr>
          <p:cNvCxnSpPr>
            <a:cxnSpLocks/>
          </p:cNvCxnSpPr>
          <p:nvPr/>
        </p:nvCxnSpPr>
        <p:spPr>
          <a:xfrm flipV="1">
            <a:off x="7682948" y="3516594"/>
            <a:ext cx="402535" cy="2228223"/>
          </a:xfrm>
          <a:prstGeom prst="straightConnector1">
            <a:avLst/>
          </a:prstGeom>
          <a:ln w="57150">
            <a:solidFill>
              <a:schemeClr val="bg1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2432188-2645-BD19-BD28-658F19483387}"/>
              </a:ext>
            </a:extLst>
          </p:cNvPr>
          <p:cNvSpPr/>
          <p:nvPr/>
        </p:nvSpPr>
        <p:spPr>
          <a:xfrm>
            <a:off x="5641811" y="4167197"/>
            <a:ext cx="2043347" cy="4472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~ 2-hour drive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15E1F58-B636-F11D-982F-199761EF5DAC}"/>
              </a:ext>
            </a:extLst>
          </p:cNvPr>
          <p:cNvCxnSpPr>
            <a:cxnSpLocks/>
          </p:cNvCxnSpPr>
          <p:nvPr/>
        </p:nvCxnSpPr>
        <p:spPr>
          <a:xfrm flipV="1">
            <a:off x="7038719" y="3349487"/>
            <a:ext cx="763498" cy="571935"/>
          </a:xfrm>
          <a:prstGeom prst="straightConnector1">
            <a:avLst/>
          </a:prstGeom>
          <a:ln w="57150">
            <a:solidFill>
              <a:schemeClr val="bg1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6375594-BD55-AF4D-F327-2B732075399A}"/>
              </a:ext>
            </a:extLst>
          </p:cNvPr>
          <p:cNvSpPr/>
          <p:nvPr/>
        </p:nvSpPr>
        <p:spPr>
          <a:xfrm>
            <a:off x="3061971" y="2536462"/>
            <a:ext cx="2043347" cy="4472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~ 3-hour drive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827B2C8-10EA-34F0-1553-7702B77B69C7}"/>
              </a:ext>
            </a:extLst>
          </p:cNvPr>
          <p:cNvCxnSpPr>
            <a:cxnSpLocks/>
          </p:cNvCxnSpPr>
          <p:nvPr/>
        </p:nvCxnSpPr>
        <p:spPr>
          <a:xfrm>
            <a:off x="5958510" y="2740308"/>
            <a:ext cx="1794013" cy="277472"/>
          </a:xfrm>
          <a:prstGeom prst="straightConnector1">
            <a:avLst/>
          </a:prstGeom>
          <a:ln w="57150">
            <a:solidFill>
              <a:schemeClr val="bg1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126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E966CC-D805-B157-0FBF-0214AE211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01677D-5EDD-319A-EB82-2FECE892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TENNESSEE, KNOXVILLE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F9AFD-B591-9D79-AFF8-269F45482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" r="4865"/>
          <a:stretch/>
        </p:blipFill>
        <p:spPr>
          <a:xfrm>
            <a:off x="4701376" y="2832493"/>
            <a:ext cx="8611747" cy="3638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5BB8A2-E932-F582-193B-D0F99A1E18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41" t="14474"/>
          <a:stretch/>
        </p:blipFill>
        <p:spPr>
          <a:xfrm>
            <a:off x="610626" y="2794393"/>
            <a:ext cx="3937000" cy="371475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2C3D555-4C7D-5416-F33C-099506919E3B}"/>
              </a:ext>
            </a:extLst>
          </p:cNvPr>
          <p:cNvSpPr txBox="1">
            <a:spLocks/>
          </p:cNvSpPr>
          <p:nvPr/>
        </p:nvSpPr>
        <p:spPr>
          <a:xfrm>
            <a:off x="611188" y="1573350"/>
            <a:ext cx="12773767" cy="1363017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›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  <a:defRPr lang="en-US" sz="1800" kern="120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  <a:defRPr lang="en-US" sz="1800" kern="1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FF8200"/>
                </a:solidFill>
              </a:rPr>
              <a:t>Existing sports engagement creates an exciting opportunity to capture attendees and create a special gameday for all.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B9851FB0-2F4E-E01C-F0F5-4AA7C95CB775}"/>
              </a:ext>
            </a:extLst>
          </p:cNvPr>
          <p:cNvSpPr txBox="1">
            <a:spLocks/>
          </p:cNvSpPr>
          <p:nvPr/>
        </p:nvSpPr>
        <p:spPr>
          <a:xfrm>
            <a:off x="610626" y="413639"/>
            <a:ext cx="12561455" cy="541248"/>
          </a:xfrm>
          <a:prstGeom prst="rect">
            <a:avLst/>
          </a:prstGeom>
        </p:spPr>
        <p:txBody>
          <a:bodyPr anchor="t"/>
          <a:lstStyle>
            <a:lvl1pPr algn="l" defTabSz="509233" rtl="0" eaLnBrk="1" latinLnBrk="0" hangingPunct="1">
              <a:spcBef>
                <a:spcPct val="0"/>
              </a:spcBef>
              <a:buNone/>
              <a:defRPr lang="en-US" sz="32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University-Driven Market Opportunity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3DDB4-EDBE-1C3E-7CE5-F1B4B03C493C}"/>
              </a:ext>
            </a:extLst>
          </p:cNvPr>
          <p:cNvSpPr txBox="1">
            <a:spLocks/>
          </p:cNvSpPr>
          <p:nvPr/>
        </p:nvSpPr>
        <p:spPr>
          <a:xfrm>
            <a:off x="611188" y="975435"/>
            <a:ext cx="12560300" cy="446158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092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Neyland</a:t>
            </a:r>
            <a:r>
              <a:rPr kumimoji="0" lang="en-US" sz="18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entertainment district</a:t>
            </a:r>
          </a:p>
          <a:p>
            <a:pPr marL="0" indent="0">
              <a:buNone/>
            </a:pPr>
            <a:endParaRPr lang="en-US" sz="1800" dirty="0">
              <a:latin typeface="Arial (Body)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3CFD8D0-0296-DADB-8E56-269EB8884CBC}"/>
              </a:ext>
            </a:extLst>
          </p:cNvPr>
          <p:cNvSpPr txBox="1">
            <a:spLocks/>
          </p:cNvSpPr>
          <p:nvPr/>
        </p:nvSpPr>
        <p:spPr>
          <a:xfrm>
            <a:off x="763588" y="1127835"/>
            <a:ext cx="12560300" cy="446158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741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46EFD26-5489-084F-9838-D08C677C84A2}"/>
              </a:ext>
            </a:extLst>
          </p:cNvPr>
          <p:cNvSpPr/>
          <p:nvPr/>
        </p:nvSpPr>
        <p:spPr>
          <a:xfrm>
            <a:off x="443756" y="3111773"/>
            <a:ext cx="3358665" cy="36851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F47A3-5B42-6B28-DD3B-09012DDA3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Context: Hotel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50AB23-92B9-F754-BC54-9402D42C6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0A73D-9DEA-A0BA-D647-DC26FD81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4954" y="7165922"/>
            <a:ext cx="8175099" cy="365125"/>
          </a:xfrm>
        </p:spPr>
        <p:txBody>
          <a:bodyPr/>
          <a:lstStyle/>
          <a:p>
            <a:r>
              <a:rPr lang="en-US"/>
              <a:t>UNIVERSITY OF TENNESSEE, KNOXVILLE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64B50E-2DB3-CBD2-E802-89C982094454}"/>
              </a:ext>
            </a:extLst>
          </p:cNvPr>
          <p:cNvSpPr txBox="1"/>
          <p:nvPr/>
        </p:nvSpPr>
        <p:spPr>
          <a:xfrm>
            <a:off x="679373" y="2700912"/>
            <a:ext cx="330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/>
              <a:t>Knoxville Tourism Market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25D90-875F-87AE-C377-BF87168DC10D}"/>
              </a:ext>
            </a:extLst>
          </p:cNvPr>
          <p:cNvSpPr txBox="1"/>
          <p:nvPr/>
        </p:nvSpPr>
        <p:spPr>
          <a:xfrm>
            <a:off x="679373" y="3167016"/>
            <a:ext cx="3123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January – September 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B10B32-CC92-8C46-1B02-5E3BA5DB947D}"/>
              </a:ext>
            </a:extLst>
          </p:cNvPr>
          <p:cNvSpPr txBox="1"/>
          <p:nvPr/>
        </p:nvSpPr>
        <p:spPr>
          <a:xfrm>
            <a:off x="443755" y="6807227"/>
            <a:ext cx="467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75000"/>
                  </a:schemeClr>
                </a:solidFill>
              </a:rPr>
              <a:t>Sources: Visit Knoxville / CoStar Realty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312E656-05F3-F25A-B215-48917B84A0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0568362"/>
              </p:ext>
            </p:extLst>
          </p:nvPr>
        </p:nvGraphicFramePr>
        <p:xfrm>
          <a:off x="8968155" y="3140192"/>
          <a:ext cx="4751375" cy="3342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4B63C84-4637-F57C-C430-3E88EF06E480}"/>
              </a:ext>
            </a:extLst>
          </p:cNvPr>
          <p:cNvSpPr txBox="1">
            <a:spLocks/>
          </p:cNvSpPr>
          <p:nvPr/>
        </p:nvSpPr>
        <p:spPr>
          <a:xfrm>
            <a:off x="875762" y="1453616"/>
            <a:ext cx="12066076" cy="1363017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›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  <a:defRPr lang="en-US" sz="1800" kern="120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  <a:defRPr lang="en-US" sz="1800" kern="1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8200"/>
                </a:solidFill>
              </a:rPr>
              <a:t>Hotel Market Opportunity: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Demand has outpaced supply for luxury hotels within the surrounding area, indicating opportunity for a new hospitality experience adjacent to Neyland</a:t>
            </a:r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8D55CDD7-6CF9-3FC4-3806-A13B00D5AFA3}"/>
              </a:ext>
            </a:extLst>
          </p:cNvPr>
          <p:cNvSpPr txBox="1">
            <a:spLocks/>
          </p:cNvSpPr>
          <p:nvPr/>
        </p:nvSpPr>
        <p:spPr>
          <a:xfrm>
            <a:off x="611188" y="975435"/>
            <a:ext cx="12560300" cy="446158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092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Neyland</a:t>
            </a:r>
            <a:r>
              <a:rPr kumimoji="0" lang="en-US" sz="18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entertainment district</a:t>
            </a:r>
          </a:p>
          <a:p>
            <a:pPr marL="0" indent="0">
              <a:buNone/>
            </a:pPr>
            <a:endParaRPr lang="en-US" sz="1800" dirty="0">
              <a:latin typeface="Arial (Body)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363CA3A-80D4-7991-97D4-0D59D8198327}"/>
              </a:ext>
            </a:extLst>
          </p:cNvPr>
          <p:cNvSpPr txBox="1"/>
          <p:nvPr/>
        </p:nvSpPr>
        <p:spPr>
          <a:xfrm>
            <a:off x="9579987" y="2706198"/>
            <a:ext cx="398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 u="sng"/>
            </a:lvl1pPr>
          </a:lstStyle>
          <a:p>
            <a:r>
              <a:rPr lang="en-US" sz="1800" i="1" u="none" dirty="0"/>
              <a:t>Overnight Trips by Length of Stay</a:t>
            </a:r>
          </a:p>
          <a:p>
            <a:r>
              <a:rPr lang="en-US" sz="1800" i="1" u="none" dirty="0"/>
              <a:t>(Jan-Sept 2023)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302EE7C-B718-F5D7-637F-1038D4CCB03C}"/>
              </a:ext>
            </a:extLst>
          </p:cNvPr>
          <p:cNvGrpSpPr/>
          <p:nvPr/>
        </p:nvGrpSpPr>
        <p:grpSpPr>
          <a:xfrm>
            <a:off x="443757" y="3592708"/>
            <a:ext cx="3291558" cy="3204509"/>
            <a:chOff x="365946" y="3592708"/>
            <a:chExt cx="3291558" cy="320450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02B2CFB-3474-DD3B-AC25-94B4529A17DC}"/>
                </a:ext>
              </a:extLst>
            </p:cNvPr>
            <p:cNvGrpSpPr/>
            <p:nvPr/>
          </p:nvGrpSpPr>
          <p:grpSpPr>
            <a:xfrm>
              <a:off x="365946" y="5218978"/>
              <a:ext cx="3291558" cy="853852"/>
              <a:chOff x="666000" y="5308900"/>
              <a:chExt cx="3291558" cy="85385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DC9214-F400-3754-5EE4-0033C506F65D}"/>
                  </a:ext>
                </a:extLst>
              </p:cNvPr>
              <p:cNvSpPr txBox="1"/>
              <p:nvPr/>
            </p:nvSpPr>
            <p:spPr>
              <a:xfrm>
                <a:off x="666000" y="5333034"/>
                <a:ext cx="187226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accent2"/>
                    </a:solidFill>
                  </a:rPr>
                  <a:t>74%</a:t>
                </a:r>
              </a:p>
              <a:p>
                <a:pPr algn="ctr"/>
                <a:r>
                  <a:rPr lang="en-US" sz="1800" dirty="0"/>
                  <a:t>Occupancy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43B85C0-D7BC-EE52-80EA-FB7A229B4C6E}"/>
                  </a:ext>
                </a:extLst>
              </p:cNvPr>
              <p:cNvSpPr txBox="1"/>
              <p:nvPr/>
            </p:nvSpPr>
            <p:spPr>
              <a:xfrm>
                <a:off x="3093656" y="5308900"/>
                <a:ext cx="863902" cy="853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9% Increase</a:t>
                </a:r>
              </a:p>
              <a:p>
                <a:pPr algn="ctr"/>
                <a:r>
                  <a:rPr lang="en-US" sz="1200" b="1" dirty="0"/>
                  <a:t>From 2022</a:t>
                </a:r>
              </a:p>
            </p:txBody>
          </p:sp>
          <p:sp>
            <p:nvSpPr>
              <p:cNvPr id="32" name="Arrow: Right 31">
                <a:extLst>
                  <a:ext uri="{FF2B5EF4-FFF2-40B4-BE49-F238E27FC236}">
                    <a16:creationId xmlns:a16="http://schemas.microsoft.com/office/drawing/2014/main" id="{C27AE4C7-508A-D2EB-02FD-7FBFCA5D6029}"/>
                  </a:ext>
                </a:extLst>
              </p:cNvPr>
              <p:cNvSpPr/>
              <p:nvPr/>
            </p:nvSpPr>
            <p:spPr>
              <a:xfrm rot="16200000">
                <a:off x="2439444" y="5468900"/>
                <a:ext cx="800752" cy="488374"/>
              </a:xfrm>
              <a:prstGeom prst="rightArrow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E17E6C-EDF8-D932-F442-4535E03C9BD6}"/>
                </a:ext>
              </a:extLst>
            </p:cNvPr>
            <p:cNvSpPr txBox="1"/>
            <p:nvPr/>
          </p:nvSpPr>
          <p:spPr>
            <a:xfrm>
              <a:off x="365946" y="6058553"/>
              <a:ext cx="187226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/>
                  </a:solidFill>
                </a:rPr>
                <a:t>31,000+</a:t>
              </a:r>
            </a:p>
            <a:p>
              <a:pPr algn="ctr"/>
              <a:r>
                <a:rPr lang="en-US" sz="1800" dirty="0"/>
                <a:t>Bookings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901FE4-5A66-919A-8A7F-65CE03D2E759}"/>
                </a:ext>
              </a:extLst>
            </p:cNvPr>
            <p:cNvSpPr txBox="1"/>
            <p:nvPr/>
          </p:nvSpPr>
          <p:spPr>
            <a:xfrm>
              <a:off x="365946" y="4427672"/>
              <a:ext cx="187226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/>
                  </a:solidFill>
                </a:rPr>
                <a:t>73,780+</a:t>
              </a:r>
            </a:p>
            <a:p>
              <a:pPr algn="ctr"/>
              <a:r>
                <a:rPr lang="en-US" sz="1800" dirty="0"/>
                <a:t>Room Nights 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1CCCF97-1932-5B07-AD92-6D74990CEDD2}"/>
                </a:ext>
              </a:extLst>
            </p:cNvPr>
            <p:cNvGrpSpPr/>
            <p:nvPr/>
          </p:nvGrpSpPr>
          <p:grpSpPr>
            <a:xfrm>
              <a:off x="438683" y="3592708"/>
              <a:ext cx="3196995" cy="830997"/>
              <a:chOff x="738737" y="3592708"/>
              <a:chExt cx="3196995" cy="83099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E4EFFC-5750-0095-90A6-A551C85A3863}"/>
                  </a:ext>
                </a:extLst>
              </p:cNvPr>
              <p:cNvSpPr txBox="1"/>
              <p:nvPr/>
            </p:nvSpPr>
            <p:spPr>
              <a:xfrm>
                <a:off x="738737" y="3639048"/>
                <a:ext cx="18722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accent2"/>
                    </a:solidFill>
                  </a:rPr>
                  <a:t>1,845,190+</a:t>
                </a:r>
              </a:p>
              <a:p>
                <a:pPr algn="ctr"/>
                <a:r>
                  <a:rPr lang="en-US" sz="1600" dirty="0"/>
                  <a:t>Hotel Rooms Sold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BE66E4-1AC6-5C19-F621-87FEF6C855B0}"/>
                  </a:ext>
                </a:extLst>
              </p:cNvPr>
              <p:cNvSpPr txBox="1"/>
              <p:nvPr/>
            </p:nvSpPr>
            <p:spPr>
              <a:xfrm>
                <a:off x="3115481" y="3592708"/>
                <a:ext cx="82025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3% Increase</a:t>
                </a:r>
              </a:p>
              <a:p>
                <a:pPr algn="ctr"/>
                <a:r>
                  <a:rPr lang="en-US" sz="1200" b="1" dirty="0"/>
                  <a:t>From 2022</a:t>
                </a:r>
              </a:p>
            </p:txBody>
          </p:sp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B30147A3-1F2A-53C4-26FA-544D81621AA9}"/>
                  </a:ext>
                </a:extLst>
              </p:cNvPr>
              <p:cNvSpPr/>
              <p:nvPr/>
            </p:nvSpPr>
            <p:spPr>
              <a:xfrm rot="16200000">
                <a:off x="2454576" y="3748804"/>
                <a:ext cx="779318" cy="488374"/>
              </a:xfrm>
              <a:prstGeom prst="rightArrow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861F67C9-245F-2C96-64B1-0BD811CD49EE}"/>
              </a:ext>
            </a:extLst>
          </p:cNvPr>
          <p:cNvSpPr/>
          <p:nvPr/>
        </p:nvSpPr>
        <p:spPr>
          <a:xfrm>
            <a:off x="590440" y="5166336"/>
            <a:ext cx="3123049" cy="906494"/>
          </a:xfrm>
          <a:prstGeom prst="rect">
            <a:avLst/>
          </a:prstGeom>
          <a:noFill/>
          <a:ln w="28575">
            <a:solidFill>
              <a:srgbClr val="FF82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4789210-65A8-0B27-1D37-A3628983F7B4}"/>
              </a:ext>
            </a:extLst>
          </p:cNvPr>
          <p:cNvSpPr/>
          <p:nvPr/>
        </p:nvSpPr>
        <p:spPr>
          <a:xfrm>
            <a:off x="590896" y="3525759"/>
            <a:ext cx="3123049" cy="906494"/>
          </a:xfrm>
          <a:prstGeom prst="rect">
            <a:avLst/>
          </a:prstGeom>
          <a:noFill/>
          <a:ln w="28575">
            <a:solidFill>
              <a:srgbClr val="FF82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DA76AF0B-2A08-FC73-68EA-CF4525100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7" t="7723" r="5472" b="50811"/>
          <a:stretch/>
        </p:blipFill>
        <p:spPr>
          <a:xfrm>
            <a:off x="3997372" y="3429235"/>
            <a:ext cx="4930117" cy="28895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86AEC1-0688-ACAC-6655-24567FCB82BE}"/>
              </a:ext>
            </a:extLst>
          </p:cNvPr>
          <p:cNvSpPr txBox="1"/>
          <p:nvPr/>
        </p:nvSpPr>
        <p:spPr>
          <a:xfrm>
            <a:off x="4738559" y="2708854"/>
            <a:ext cx="392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/>
              <a:t>Luxury/Upper Upscale Hotel Market Shifts in Knoxville</a:t>
            </a:r>
          </a:p>
        </p:txBody>
      </p:sp>
    </p:spTree>
    <p:extLst>
      <p:ext uri="{BB962C8B-B14F-4D97-AF65-F5344CB8AC3E}">
        <p14:creationId xmlns:p14="http://schemas.microsoft.com/office/powerpoint/2010/main" val="3311084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DD3EEC-AEA6-E1CF-1FC8-27C924461780}"/>
              </a:ext>
            </a:extLst>
          </p:cNvPr>
          <p:cNvSpPr/>
          <p:nvPr/>
        </p:nvSpPr>
        <p:spPr>
          <a:xfrm>
            <a:off x="10460330" y="0"/>
            <a:ext cx="3357269" cy="777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E5909-B180-A15B-A38D-AD122615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Context: Condo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024BF2-004A-A1D0-7EC8-33DB8DD72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26F74D-C36C-708B-A531-A91D42A9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TENNESSEE, KNOXVILLE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62248BB-B20F-F5D9-B15F-38899D54BB13}"/>
              </a:ext>
            </a:extLst>
          </p:cNvPr>
          <p:cNvSpPr txBox="1">
            <a:spLocks/>
          </p:cNvSpPr>
          <p:nvPr/>
        </p:nvSpPr>
        <p:spPr>
          <a:xfrm>
            <a:off x="4745854" y="1551252"/>
            <a:ext cx="3357272" cy="446158"/>
          </a:xfrm>
          <a:prstGeom prst="rect">
            <a:avLst/>
          </a:prstGeom>
        </p:spPr>
        <p:txBody>
          <a:bodyPr/>
          <a:lstStyle>
            <a:lvl1pPr marL="0" indent="0" algn="l" defTabSz="509233" rtl="0" eaLnBrk="1" latinLnBrk="0" hangingPunct="1">
              <a:spcBef>
                <a:spcPct val="20000"/>
              </a:spcBef>
              <a:buFont typeface="Arial"/>
              <a:buNone/>
              <a:defRPr sz="1800" b="1" kern="1200" cap="all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233" indent="0" algn="l" defTabSz="509233" rtl="0" eaLnBrk="1" latinLnBrk="0" hangingPunct="1">
              <a:spcBef>
                <a:spcPct val="20000"/>
              </a:spcBef>
              <a:buFont typeface="Arial"/>
              <a:buNone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468" indent="0" algn="l" defTabSz="509233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701" indent="0" algn="l" defTabSz="509233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935" indent="0" algn="l" defTabSz="509233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91002-3235-5555-43B4-15A7ABE6AEE1}"/>
              </a:ext>
            </a:extLst>
          </p:cNvPr>
          <p:cNvSpPr txBox="1"/>
          <p:nvPr/>
        </p:nvSpPr>
        <p:spPr>
          <a:xfrm>
            <a:off x="494285" y="6862753"/>
            <a:ext cx="467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75000"/>
                  </a:schemeClr>
                </a:solidFill>
              </a:rPr>
              <a:t>Source: CoStar &amp; Zillow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7C1A4-C8C8-A4D7-41BD-71B063E725D3}"/>
              </a:ext>
            </a:extLst>
          </p:cNvPr>
          <p:cNvSpPr txBox="1"/>
          <p:nvPr/>
        </p:nvSpPr>
        <p:spPr>
          <a:xfrm>
            <a:off x="10497939" y="181953"/>
            <a:ext cx="32760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Knoxville’s condo market has been driven by </a:t>
            </a:r>
            <a:r>
              <a:rPr lang="en-US" sz="2400" b="1" i="1" dirty="0">
                <a:solidFill>
                  <a:srgbClr val="FF8200"/>
                </a:solidFill>
              </a:rPr>
              <a:t>growth in high price point, luxury condo </a:t>
            </a:r>
            <a:r>
              <a:rPr lang="en-US" sz="2400" b="1" i="1" dirty="0"/>
              <a:t>units delivered downtown. 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Most Recent Condo Sales (in 2022)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>
                <a:solidFill>
                  <a:schemeClr val="accent1"/>
                </a:solidFill>
              </a:rPr>
              <a:t>Prices: $1-1.5M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6B44571-DEFC-EA6C-BD84-1607B0B6435D}"/>
              </a:ext>
            </a:extLst>
          </p:cNvPr>
          <p:cNvSpPr txBox="1">
            <a:spLocks/>
          </p:cNvSpPr>
          <p:nvPr/>
        </p:nvSpPr>
        <p:spPr>
          <a:xfrm>
            <a:off x="611188" y="975435"/>
            <a:ext cx="12560300" cy="446158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092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Neyland</a:t>
            </a:r>
            <a:r>
              <a:rPr kumimoji="0" lang="en-US" sz="18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entertainment district</a:t>
            </a:r>
          </a:p>
          <a:p>
            <a:pPr marL="0" indent="0">
              <a:buNone/>
            </a:pPr>
            <a:endParaRPr lang="en-US" sz="1800" dirty="0">
              <a:latin typeface="Arial (Body)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293AEC-BF54-9F4D-0961-00AA573173AE}"/>
              </a:ext>
            </a:extLst>
          </p:cNvPr>
          <p:cNvSpPr txBox="1"/>
          <p:nvPr/>
        </p:nvSpPr>
        <p:spPr>
          <a:xfrm>
            <a:off x="683739" y="1626673"/>
            <a:ext cx="3528319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82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Potential Condo Residents Include: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E3047-5F3A-78AC-B8A4-6E691A4907F3}"/>
              </a:ext>
            </a:extLst>
          </p:cNvPr>
          <p:cNvSpPr txBox="1"/>
          <p:nvPr/>
        </p:nvSpPr>
        <p:spPr>
          <a:xfrm>
            <a:off x="1007718" y="3537606"/>
            <a:ext cx="288036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82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Alumni</a:t>
            </a:r>
            <a:endParaRPr lang="en-US" sz="1600" b="1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68A01E-BB63-3815-7569-4D4841433519}"/>
              </a:ext>
            </a:extLst>
          </p:cNvPr>
          <p:cNvSpPr txBox="1"/>
          <p:nvPr/>
        </p:nvSpPr>
        <p:spPr>
          <a:xfrm>
            <a:off x="1007718" y="2650548"/>
            <a:ext cx="288036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82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Sponsors</a:t>
            </a:r>
            <a:endParaRPr lang="en-US" sz="1600" b="1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38C03-2BDF-B100-A23E-0B2B6EE64FD4}"/>
              </a:ext>
            </a:extLst>
          </p:cNvPr>
          <p:cNvSpPr txBox="1"/>
          <p:nvPr/>
        </p:nvSpPr>
        <p:spPr>
          <a:xfrm>
            <a:off x="1007718" y="4424664"/>
            <a:ext cx="288036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82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Donors</a:t>
            </a:r>
            <a:endParaRPr lang="en-US" sz="1600" b="1" i="1" dirty="0"/>
          </a:p>
        </p:txBody>
      </p:sp>
      <p:pic>
        <p:nvPicPr>
          <p:cNvPr id="1026" name="Picture 2" descr="531 Henley St #701, Knoxville, TN 37902 - Condo in The Tennessean Residences - Image #1 of 3">
            <a:extLst>
              <a:ext uri="{FF2B5EF4-FFF2-40B4-BE49-F238E27FC236}">
                <a16:creationId xmlns:a16="http://schemas.microsoft.com/office/drawing/2014/main" id="{20299311-D6E6-B15B-2468-894BC4A90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t="2" r="13749" b="6704"/>
          <a:stretch/>
        </p:blipFill>
        <p:spPr bwMode="auto">
          <a:xfrm>
            <a:off x="4763580" y="2569048"/>
            <a:ext cx="4634736" cy="4352861"/>
          </a:xfrm>
          <a:prstGeom prst="rect">
            <a:avLst/>
          </a:prstGeom>
          <a:noFill/>
          <a:ln w="38100">
            <a:solidFill>
              <a:srgbClr val="FF82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B030D7-DF83-A2EF-4448-F8648B355FD0}"/>
              </a:ext>
            </a:extLst>
          </p:cNvPr>
          <p:cNvCxnSpPr/>
          <p:nvPr/>
        </p:nvCxnSpPr>
        <p:spPr>
          <a:xfrm>
            <a:off x="4562257" y="1595541"/>
            <a:ext cx="0" cy="5544211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BA9842C-DECB-DB84-06D3-CF5D4BB6AEC7}"/>
              </a:ext>
            </a:extLst>
          </p:cNvPr>
          <p:cNvSpPr txBox="1"/>
          <p:nvPr/>
        </p:nvSpPr>
        <p:spPr>
          <a:xfrm>
            <a:off x="4954086" y="1626673"/>
            <a:ext cx="425372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82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Recent Condo Comp: The Tennessean Residences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AFF03F-BD44-06E1-AEC7-FDB0B27BBC99}"/>
              </a:ext>
            </a:extLst>
          </p:cNvPr>
          <p:cNvSpPr txBox="1"/>
          <p:nvPr/>
        </p:nvSpPr>
        <p:spPr>
          <a:xfrm>
            <a:off x="1007718" y="5311721"/>
            <a:ext cx="288036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82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Friends of the University</a:t>
            </a:r>
            <a:endParaRPr lang="en-US" sz="1600" b="1" i="1" dirty="0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6B08E75C-BFAE-662C-D6E2-5FBB3771E9BB}"/>
              </a:ext>
            </a:extLst>
          </p:cNvPr>
          <p:cNvSpPr/>
          <p:nvPr/>
        </p:nvSpPr>
        <p:spPr>
          <a:xfrm>
            <a:off x="9487490" y="3480548"/>
            <a:ext cx="951921" cy="81130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A map of a city with a river and buildings&#10;&#10;Description automatically generated">
            <a:extLst>
              <a:ext uri="{FF2B5EF4-FFF2-40B4-BE49-F238E27FC236}">
                <a16:creationId xmlns:a16="http://schemas.microsoft.com/office/drawing/2014/main" id="{5973D0BD-E505-39E3-D410-B69A6934F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997" y="4462292"/>
            <a:ext cx="3231577" cy="26646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25CA96-16A5-AF73-4764-17A74065EC65}"/>
              </a:ext>
            </a:extLst>
          </p:cNvPr>
          <p:cNvSpPr/>
          <p:nvPr/>
        </p:nvSpPr>
        <p:spPr>
          <a:xfrm>
            <a:off x="10650836" y="4552344"/>
            <a:ext cx="2631688" cy="18972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Tennessean Residences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4449B6-120E-9568-B30B-ACB0730D1918}"/>
              </a:ext>
            </a:extLst>
          </p:cNvPr>
          <p:cNvSpPr/>
          <p:nvPr/>
        </p:nvSpPr>
        <p:spPr>
          <a:xfrm>
            <a:off x="10650836" y="5864941"/>
            <a:ext cx="1849681" cy="1897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Neyland</a:t>
            </a:r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District Site</a:t>
            </a:r>
          </a:p>
        </p:txBody>
      </p:sp>
    </p:spTree>
    <p:extLst>
      <p:ext uri="{BB962C8B-B14F-4D97-AF65-F5344CB8AC3E}">
        <p14:creationId xmlns:p14="http://schemas.microsoft.com/office/powerpoint/2010/main" val="3755414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6E9ED5B-E9F0-DF5B-7901-0E1F4C81329B}"/>
              </a:ext>
            </a:extLst>
          </p:cNvPr>
          <p:cNvSpPr/>
          <p:nvPr/>
        </p:nvSpPr>
        <p:spPr>
          <a:xfrm>
            <a:off x="6413874" y="0"/>
            <a:ext cx="7405423" cy="777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648C7-3CF7-1245-A488-378B7C558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Context: Retail and Restaurants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01677D-5EDD-319A-EB82-2FECE892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TENNESSEE, KNOXVILLE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79096-8BAC-A2AE-6CD8-1CB4A6D5CB94}"/>
              </a:ext>
            </a:extLst>
          </p:cNvPr>
          <p:cNvSpPr txBox="1"/>
          <p:nvPr/>
        </p:nvSpPr>
        <p:spPr>
          <a:xfrm>
            <a:off x="3291263" y="5577547"/>
            <a:ext cx="23027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/>
              </a:rPr>
              <a:t>15.4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Cumulative Increase in Rent Over the Past 3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BBEAD7-9E81-F43C-4682-AF71746367A3}"/>
              </a:ext>
            </a:extLst>
          </p:cNvPr>
          <p:cNvSpPr txBox="1"/>
          <p:nvPr/>
        </p:nvSpPr>
        <p:spPr>
          <a:xfrm>
            <a:off x="841757" y="5657932"/>
            <a:ext cx="1863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$18.71</a:t>
            </a:r>
          </a:p>
          <a:p>
            <a:pPr algn="ctr"/>
            <a:r>
              <a:rPr lang="en-US" sz="1600" i="1" dirty="0"/>
              <a:t>Asking Rent </a:t>
            </a:r>
          </a:p>
          <a:p>
            <a:pPr algn="ctr"/>
            <a:r>
              <a:rPr lang="en-US" sz="1600" i="1" dirty="0"/>
              <a:t>PSF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ADDEF-BDFD-6630-6215-B3D1929BDBE0}"/>
              </a:ext>
            </a:extLst>
          </p:cNvPr>
          <p:cNvSpPr txBox="1"/>
          <p:nvPr/>
        </p:nvSpPr>
        <p:spPr>
          <a:xfrm>
            <a:off x="732534" y="6839431"/>
            <a:ext cx="467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75000"/>
                  </a:schemeClr>
                </a:solidFill>
              </a:rPr>
              <a:t>Source: CoStar, Visit Knoxville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ECEDA8F-E81B-6680-3C7C-3787784F9370}"/>
              </a:ext>
            </a:extLst>
          </p:cNvPr>
          <p:cNvSpPr txBox="1">
            <a:spLocks/>
          </p:cNvSpPr>
          <p:nvPr/>
        </p:nvSpPr>
        <p:spPr>
          <a:xfrm>
            <a:off x="551278" y="1501945"/>
            <a:ext cx="4604118" cy="446158"/>
          </a:xfrm>
          <a:prstGeom prst="rect">
            <a:avLst/>
          </a:prstGeom>
        </p:spPr>
        <p:txBody>
          <a:bodyPr/>
          <a:lstStyle>
            <a:lvl1pPr marL="0" indent="0" algn="l" defTabSz="509233" rtl="0" eaLnBrk="1" latinLnBrk="0" hangingPunct="1">
              <a:spcBef>
                <a:spcPct val="20000"/>
              </a:spcBef>
              <a:buFont typeface="Arial"/>
              <a:buNone/>
              <a:defRPr sz="1800" b="1" kern="1200" cap="all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233" indent="0" algn="l" defTabSz="509233" rtl="0" eaLnBrk="1" latinLnBrk="0" hangingPunct="1">
              <a:spcBef>
                <a:spcPct val="20000"/>
              </a:spcBef>
              <a:buFont typeface="Arial"/>
              <a:buNone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468" indent="0" algn="l" defTabSz="509233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701" indent="0" algn="l" defTabSz="509233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935" indent="0" algn="l" defTabSz="509233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DA2740B-0C23-CD05-A50E-2D119CA96EC8}"/>
              </a:ext>
            </a:extLst>
          </p:cNvPr>
          <p:cNvGrpSpPr/>
          <p:nvPr/>
        </p:nvGrpSpPr>
        <p:grpSpPr>
          <a:xfrm>
            <a:off x="3723442" y="2345881"/>
            <a:ext cx="1448699" cy="1216117"/>
            <a:chOff x="3163840" y="4540492"/>
            <a:chExt cx="1058305" cy="914400"/>
          </a:xfrm>
        </p:grpSpPr>
        <p:pic>
          <p:nvPicPr>
            <p:cNvPr id="16" name="Graphic 15" descr="Sign outline">
              <a:extLst>
                <a:ext uri="{FF2B5EF4-FFF2-40B4-BE49-F238E27FC236}">
                  <a16:creationId xmlns:a16="http://schemas.microsoft.com/office/drawing/2014/main" id="{D133847C-768E-79DC-123D-BE89CB89D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236391" y="4540492"/>
              <a:ext cx="914400" cy="9144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7DEED9-4025-D2AD-AB44-66BB65620C9E}"/>
                </a:ext>
              </a:extLst>
            </p:cNvPr>
            <p:cNvSpPr txBox="1"/>
            <p:nvPr/>
          </p:nvSpPr>
          <p:spPr>
            <a:xfrm>
              <a:off x="3163840" y="4824248"/>
              <a:ext cx="1058305" cy="190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accent1"/>
                  </a:solidFill>
                </a:rPr>
                <a:t>For Sale</a:t>
              </a:r>
            </a:p>
          </p:txBody>
        </p:sp>
      </p:grp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7E11E62-486F-3BB0-5037-F9D651A1727F}"/>
              </a:ext>
            </a:extLst>
          </p:cNvPr>
          <p:cNvSpPr txBox="1">
            <a:spLocks/>
          </p:cNvSpPr>
          <p:nvPr/>
        </p:nvSpPr>
        <p:spPr>
          <a:xfrm>
            <a:off x="611188" y="975435"/>
            <a:ext cx="12560300" cy="446158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092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Neyland</a:t>
            </a:r>
            <a:r>
              <a:rPr kumimoji="0" lang="en-US" sz="18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entertainment district</a:t>
            </a:r>
          </a:p>
          <a:p>
            <a:pPr marL="0" indent="0">
              <a:buNone/>
            </a:pPr>
            <a:endParaRPr lang="en-US" sz="1800" dirty="0">
              <a:latin typeface="Arial (Body)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E33572-339E-1E7C-16DE-9E3EE9A15A19}"/>
              </a:ext>
            </a:extLst>
          </p:cNvPr>
          <p:cNvSpPr txBox="1"/>
          <p:nvPr/>
        </p:nvSpPr>
        <p:spPr>
          <a:xfrm>
            <a:off x="855261" y="3498334"/>
            <a:ext cx="1863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4.7%</a:t>
            </a:r>
          </a:p>
          <a:p>
            <a:pPr algn="ctr"/>
            <a:r>
              <a:rPr lang="en-US" sz="1600" i="1" dirty="0"/>
              <a:t>YoY Increase in $/SF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2B4477-7D4F-AB46-2B3F-4D6BBD45E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91" b="4391"/>
          <a:stretch/>
        </p:blipFill>
        <p:spPr>
          <a:xfrm>
            <a:off x="1080006" y="2365660"/>
            <a:ext cx="1414034" cy="11764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BC9E31-24E7-019B-77DF-7F60E063C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404" y="4457163"/>
            <a:ext cx="1213237" cy="13013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879173F-0613-CDFB-FDF6-F7E174D97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4828" y="4477473"/>
            <a:ext cx="1049362" cy="1163837"/>
          </a:xfrm>
          <a:prstGeom prst="rect">
            <a:avLst/>
          </a:prstGeom>
        </p:spPr>
      </p:pic>
      <p:sp>
        <p:nvSpPr>
          <p:cNvPr id="40" name="Slide Number Placeholder 2">
            <a:extLst>
              <a:ext uri="{FF2B5EF4-FFF2-40B4-BE49-F238E27FC236}">
                <a16:creationId xmlns:a16="http://schemas.microsoft.com/office/drawing/2014/main" id="{3D63907D-B543-C4EB-5ACE-28D907BF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7993" y="7191396"/>
            <a:ext cx="584088" cy="365125"/>
          </a:xfrm>
        </p:spPr>
        <p:txBody>
          <a:bodyPr/>
          <a:lstStyle/>
          <a:p>
            <a:fld id="{679751D3-02F5-2B45-A12D-F3831CAE638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85ECB-80AE-3398-20C9-B010A1BC3B39}"/>
              </a:ext>
            </a:extLst>
          </p:cNvPr>
          <p:cNvSpPr txBox="1"/>
          <p:nvPr/>
        </p:nvSpPr>
        <p:spPr>
          <a:xfrm>
            <a:off x="3516029" y="3513208"/>
            <a:ext cx="1863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/>
              </a:rPr>
              <a:t>1.5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Knoxville General Vacancy Rate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B300B-8606-FD85-980D-D29DF3DA6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4802" y="4231225"/>
            <a:ext cx="4510837" cy="32298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D5E26E-36C5-3B2A-3A45-B88FF2F65560}"/>
              </a:ext>
            </a:extLst>
          </p:cNvPr>
          <p:cNvSpPr txBox="1"/>
          <p:nvPr/>
        </p:nvSpPr>
        <p:spPr>
          <a:xfrm>
            <a:off x="8104662" y="4306182"/>
            <a:ext cx="1017050" cy="8617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½</a:t>
            </a:r>
            <a:r>
              <a:rPr lang="en-US" sz="1600" b="1" dirty="0">
                <a:solidFill>
                  <a:schemeClr val="bg1"/>
                </a:solidFill>
              </a:rPr>
              <a:t> mile from </a:t>
            </a:r>
            <a:r>
              <a:rPr lang="en-US" sz="1600" b="1" dirty="0" err="1">
                <a:solidFill>
                  <a:schemeClr val="bg1"/>
                </a:solidFill>
              </a:rPr>
              <a:t>Neyland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8" name="Graphic 7" descr="Stadium outline">
            <a:extLst>
              <a:ext uri="{FF2B5EF4-FFF2-40B4-BE49-F238E27FC236}">
                <a16:creationId xmlns:a16="http://schemas.microsoft.com/office/drawing/2014/main" id="{E3D73BEE-E102-61B2-27CA-4EBBC50DB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845119" y="2211006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7691AA-E97D-21F2-B353-A52C8C513FFE}"/>
              </a:ext>
            </a:extLst>
          </p:cNvPr>
          <p:cNvSpPr txBox="1"/>
          <p:nvPr/>
        </p:nvSpPr>
        <p:spPr>
          <a:xfrm>
            <a:off x="8863489" y="3013890"/>
            <a:ext cx="1863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4.4%</a:t>
            </a:r>
          </a:p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Restaurant space vacancy 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/>
              </a:rPr>
              <a:t>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BBD0EA-DB5A-4FA1-EBE7-DE9D8E915820}"/>
              </a:ext>
            </a:extLst>
          </p:cNvPr>
          <p:cNvSpPr txBox="1"/>
          <p:nvPr/>
        </p:nvSpPr>
        <p:spPr>
          <a:xfrm>
            <a:off x="6648898" y="3037679"/>
            <a:ext cx="1863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$30</a:t>
            </a:r>
          </a:p>
          <a:p>
            <a:pPr algn="ctr"/>
            <a:r>
              <a:rPr lang="en-US" sz="1600" i="1" dirty="0"/>
              <a:t>Restaurant Asking Rent PSF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A8AEF2-DF1E-3DAC-B83E-89C16E06946F}"/>
              </a:ext>
            </a:extLst>
          </p:cNvPr>
          <p:cNvSpPr txBox="1"/>
          <p:nvPr/>
        </p:nvSpPr>
        <p:spPr>
          <a:xfrm>
            <a:off x="10795013" y="3013890"/>
            <a:ext cx="3014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Restaurants within 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/>
              </a:rPr>
              <a:t>a “walkable” distance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the stadium </a:t>
            </a:r>
          </a:p>
          <a:p>
            <a:pPr marL="0" marR="0" lvl="0" indent="0" algn="ctr" defTabSz="509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(defined as ½ of a mile)</a:t>
            </a:r>
          </a:p>
        </p:txBody>
      </p:sp>
      <p:pic>
        <p:nvPicPr>
          <p:cNvPr id="21" name="Graphic 20" descr="Sign outline">
            <a:extLst>
              <a:ext uri="{FF2B5EF4-FFF2-40B4-BE49-F238E27FC236}">
                <a16:creationId xmlns:a16="http://schemas.microsoft.com/office/drawing/2014/main" id="{D2C1AEA7-3364-DF9B-1E2C-7730FEC75E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326092" y="2208189"/>
            <a:ext cx="914400" cy="914400"/>
          </a:xfrm>
          <a:prstGeom prst="rect">
            <a:avLst/>
          </a:prstGeom>
        </p:spPr>
      </p:pic>
      <p:pic>
        <p:nvPicPr>
          <p:cNvPr id="22" name="Graphic 21" descr="Store outline">
            <a:extLst>
              <a:ext uri="{FF2B5EF4-FFF2-40B4-BE49-F238E27FC236}">
                <a16:creationId xmlns:a16="http://schemas.microsoft.com/office/drawing/2014/main" id="{214FD115-21C4-3ADB-B876-B6AB1B6323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127246" y="2230309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BC63A07-F9D4-14AC-E33F-4488B6980C56}"/>
              </a:ext>
            </a:extLst>
          </p:cNvPr>
          <p:cNvSpPr txBox="1"/>
          <p:nvPr/>
        </p:nvSpPr>
        <p:spPr>
          <a:xfrm>
            <a:off x="9249202" y="2477277"/>
            <a:ext cx="10583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1"/>
                </a:solidFill>
              </a:rPr>
              <a:t>OPEN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85B48C-1AE2-285B-69C2-8235075C7E9A}"/>
              </a:ext>
            </a:extLst>
          </p:cNvPr>
          <p:cNvSpPr txBox="1"/>
          <p:nvPr/>
        </p:nvSpPr>
        <p:spPr>
          <a:xfrm>
            <a:off x="475845" y="1574856"/>
            <a:ext cx="555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Retail surrounding campus (3 miles) boasts healthy rents and low vacancy rates.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9B3992-EE4F-440D-871F-F8414E0F270A}"/>
              </a:ext>
            </a:extLst>
          </p:cNvPr>
          <p:cNvSpPr txBox="1"/>
          <p:nvPr/>
        </p:nvSpPr>
        <p:spPr>
          <a:xfrm>
            <a:off x="7094127" y="1516591"/>
            <a:ext cx="5785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Limited restaurant options near the site create a compelling development opportunity.</a:t>
            </a:r>
          </a:p>
        </p:txBody>
      </p:sp>
    </p:spTree>
    <p:extLst>
      <p:ext uri="{BB962C8B-B14F-4D97-AF65-F5344CB8AC3E}">
        <p14:creationId xmlns:p14="http://schemas.microsoft.com/office/powerpoint/2010/main" val="4130097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F9CC9-C188-DF9B-D191-05F61F25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C24D5-C735-5B27-13E3-2BBB63DFE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TENNESSEE, KNOXVILLE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E779DB-D6BB-C85E-8BEC-3905E9C34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Assessment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AE0EB-BCAC-A9BC-4FDE-66E992C75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695" y="1536571"/>
            <a:ext cx="7315834" cy="5419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475220-DA95-8577-A5D9-A90583A3BFD6}"/>
              </a:ext>
            </a:extLst>
          </p:cNvPr>
          <p:cNvSpPr txBox="1">
            <a:spLocks/>
          </p:cNvSpPr>
          <p:nvPr/>
        </p:nvSpPr>
        <p:spPr>
          <a:xfrm>
            <a:off x="611188" y="975435"/>
            <a:ext cx="12560300" cy="446158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092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Neyland</a:t>
            </a:r>
            <a:r>
              <a:rPr kumimoji="0" lang="en-US" sz="18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entertainment district</a:t>
            </a:r>
          </a:p>
          <a:p>
            <a:pPr marL="0" indent="0">
              <a:buNone/>
            </a:pPr>
            <a:endParaRPr lang="en-US" sz="1800" dirty="0">
              <a:latin typeface="Arial (Body)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DCD508A-BE24-F239-9163-205D6756E345}"/>
              </a:ext>
            </a:extLst>
          </p:cNvPr>
          <p:cNvSpPr txBox="1">
            <a:spLocks/>
          </p:cNvSpPr>
          <p:nvPr/>
        </p:nvSpPr>
        <p:spPr>
          <a:xfrm>
            <a:off x="498305" y="1534991"/>
            <a:ext cx="5518447" cy="1363017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›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  <a:defRPr lang="en-US" sz="1800" kern="120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  <a:defRPr lang="en-US" sz="1800" kern="1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FF8200"/>
                </a:solidFill>
              </a:rPr>
              <a:t>The Project Site: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b="1" dirty="0">
              <a:solidFill>
                <a:srgbClr val="FF82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Allows for 16,000 SF floorplate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At 3rd story and above, optional expansion adds 2,500 SF per floor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The site can accommodate identified hotel and condo demand plus generous lobby, retail, food service, and other amenity spaces</a:t>
            </a:r>
          </a:p>
        </p:txBody>
      </p:sp>
    </p:spTree>
    <p:extLst>
      <p:ext uri="{BB962C8B-B14F-4D97-AF65-F5344CB8AC3E}">
        <p14:creationId xmlns:p14="http://schemas.microsoft.com/office/powerpoint/2010/main" val="2411992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EC7F28-E7C7-2D61-74EF-D81F14654A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627" y="1593130"/>
            <a:ext cx="5342304" cy="53632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F9CC9-C188-DF9B-D191-05F61F25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C24D5-C735-5B27-13E3-2BBB63DFE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TENNESSEE, KNOXVILLE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E779DB-D6BB-C85E-8BEC-3905E9C34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Assessment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AE0EB-BCAC-A9BC-4FDE-66E992C75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95" y="1536571"/>
            <a:ext cx="7315834" cy="5419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301EEF4-CB41-BEE0-7B7D-A5850F75A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814849"/>
              </p:ext>
            </p:extLst>
          </p:nvPr>
        </p:nvGraphicFramePr>
        <p:xfrm>
          <a:off x="610626" y="1522297"/>
          <a:ext cx="5342305" cy="543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2305">
                  <a:extLst>
                    <a:ext uri="{9D8B030D-6E8A-4147-A177-3AD203B41FA5}">
                      <a16:colId xmlns:a16="http://schemas.microsoft.com/office/drawing/2014/main" val="1314907533"/>
                    </a:ext>
                  </a:extLst>
                </a:gridCol>
              </a:tblGrid>
              <a:tr h="423239">
                <a:tc>
                  <a:txBody>
                    <a:bodyPr/>
                    <a:lstStyle/>
                    <a:p>
                      <a:r>
                        <a:rPr lang="en-US" dirty="0"/>
                        <a:t>Site Considerations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090375"/>
                  </a:ext>
                </a:extLst>
              </a:tr>
              <a:tr h="1163967">
                <a:tc>
                  <a:txBody>
                    <a:bodyPr/>
                    <a:lstStyle/>
                    <a:p>
                      <a:r>
                        <a:rPr lang="en-US" sz="1800" b="1" dirty="0"/>
                        <a:t>Existing Conditions: </a:t>
                      </a:r>
                      <a:r>
                        <a:rPr lang="en-US" sz="1800" dirty="0"/>
                        <a:t>Footprint should be positioned to maintain loading dock and access to loading dock.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49944"/>
                  </a:ext>
                </a:extLst>
              </a:tr>
              <a:tr h="967338">
                <a:tc>
                  <a:txBody>
                    <a:bodyPr/>
                    <a:lstStyle/>
                    <a:p>
                      <a:r>
                        <a:rPr lang="en-US" sz="1800" b="1" dirty="0"/>
                        <a:t>Topography:</a:t>
                      </a:r>
                      <a:r>
                        <a:rPr lang="en-US" sz="1800" b="0" dirty="0"/>
                        <a:t> Substantial grade differentials will require grading and possible retaining walls</a:t>
                      </a:r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1872546"/>
                  </a:ext>
                </a:extLst>
              </a:tr>
              <a:tr h="2130738">
                <a:tc>
                  <a:txBody>
                    <a:bodyPr/>
                    <a:lstStyle/>
                    <a:p>
                      <a:r>
                        <a:rPr lang="en-US" sz="1800" b="1" dirty="0"/>
                        <a:t>Existing Utilities:</a:t>
                      </a:r>
                      <a:r>
                        <a:rPr lang="en-US" sz="1800" b="0" dirty="0"/>
                        <a:t> Existing storm line (about 144’) and manholes will need to be relocated outside the building footprint. Underground storm detention will likely be necessary due to increase in impervious area. Tie-ins for existing water, sanitary, electric, and fiber all appear near the site. </a:t>
                      </a:r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1196518"/>
                  </a:ext>
                </a:extLst>
              </a:tr>
              <a:tr h="748806">
                <a:tc>
                  <a:txBody>
                    <a:bodyPr/>
                    <a:lstStyle/>
                    <a:p>
                      <a:r>
                        <a:rPr lang="en-US" sz="1800" b="1" dirty="0"/>
                        <a:t>Site Opportunities:</a:t>
                      </a:r>
                      <a:r>
                        <a:rPr lang="en-US" sz="1800" b="0" dirty="0"/>
                        <a:t> Site enables project to share use of existing parking garage. </a:t>
                      </a:r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3016913"/>
                  </a:ext>
                </a:extLst>
              </a:tr>
            </a:tbl>
          </a:graphicData>
        </a:graphic>
      </p:graphicFrame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CAD1565-7407-41C3-44F5-9B37FBFBC8E3}"/>
              </a:ext>
            </a:extLst>
          </p:cNvPr>
          <p:cNvSpPr txBox="1">
            <a:spLocks/>
          </p:cNvSpPr>
          <p:nvPr/>
        </p:nvSpPr>
        <p:spPr>
          <a:xfrm>
            <a:off x="611188" y="975435"/>
            <a:ext cx="12560300" cy="446158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092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Neyland</a:t>
            </a:r>
            <a:r>
              <a:rPr kumimoji="0" lang="en-US" sz="18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entertainment district</a:t>
            </a:r>
          </a:p>
          <a:p>
            <a:pPr marL="0" indent="0">
              <a:buNone/>
            </a:pPr>
            <a:endParaRPr lang="en-US" sz="1800" dirty="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3352720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F9CC9-C188-DF9B-D191-05F61F25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C24D5-C735-5B27-13E3-2BBB63DFE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TENNESSEE, KNOXVILLE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CC4D9E98-3CAA-BA61-BD27-198F167899BD}"/>
              </a:ext>
            </a:extLst>
          </p:cNvPr>
          <p:cNvSpPr txBox="1">
            <a:spLocks/>
          </p:cNvSpPr>
          <p:nvPr/>
        </p:nvSpPr>
        <p:spPr>
          <a:xfrm>
            <a:off x="610626" y="413639"/>
            <a:ext cx="12561455" cy="541248"/>
          </a:xfrm>
          <a:prstGeom prst="rect">
            <a:avLst/>
          </a:prstGeom>
        </p:spPr>
        <p:txBody>
          <a:bodyPr anchor="t"/>
          <a:lstStyle>
            <a:lvl1pPr algn="l" defTabSz="509233" rtl="0" eaLnBrk="1" latinLnBrk="0" hangingPunct="1">
              <a:spcBef>
                <a:spcPct val="0"/>
              </a:spcBef>
              <a:buNone/>
              <a:defRPr lang="en-US" sz="32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RFP Process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CBBB8AE-E185-5C99-F6CC-2419BD269513}"/>
              </a:ext>
            </a:extLst>
          </p:cNvPr>
          <p:cNvSpPr txBox="1">
            <a:spLocks/>
          </p:cNvSpPr>
          <p:nvPr/>
        </p:nvSpPr>
        <p:spPr>
          <a:xfrm>
            <a:off x="611188" y="975435"/>
            <a:ext cx="12560300" cy="446158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092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Neyland</a:t>
            </a:r>
            <a:r>
              <a:rPr kumimoji="0" lang="en-US" sz="18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entertainment district</a:t>
            </a:r>
          </a:p>
          <a:p>
            <a:pPr marL="0" indent="0">
              <a:buNone/>
            </a:pPr>
            <a:endParaRPr lang="en-US" sz="1800" dirty="0">
              <a:latin typeface="Arial (Body)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7824653-945A-C559-2277-9AA086A6FDFF}"/>
              </a:ext>
            </a:extLst>
          </p:cNvPr>
          <p:cNvSpPr txBox="1">
            <a:spLocks/>
          </p:cNvSpPr>
          <p:nvPr/>
        </p:nvSpPr>
        <p:spPr>
          <a:xfrm>
            <a:off x="550121" y="1521227"/>
            <a:ext cx="7862359" cy="1363017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›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  <a:defRPr lang="en-US" sz="1800" kern="120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  <a:defRPr lang="en-US" sz="1800" kern="1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8200"/>
                </a:solidFill>
              </a:rPr>
              <a:t>RFP Communications Overview: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Potential Proposers must direct communications relating to the RFP to the RFP Coordinator: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University of Tennessee Department of Capital Projects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Attn: Rebecca Douglas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400 W Summit Hill Drive UT Tower 9th Floor Knoxville, TN 37902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Phone: 865-974-2231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Email: </a:t>
            </a:r>
            <a:r>
              <a:rPr lang="en-US" dirty="0">
                <a:hlinkClick r:id="rId4"/>
              </a:rPr>
              <a:t>designer@tennessee.edu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Only the University’s official, written responses and communications will be binding with regard to this RFP.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All oral communications of any type will be unofficial and non-binding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F9907-C323-EF85-E824-7DFB78796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728" y="1402760"/>
            <a:ext cx="4266751" cy="284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3288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F9CC9-C188-DF9B-D191-05F61F25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C24D5-C735-5B27-13E3-2BBB63DFE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TENNESSEE, KNOXVILLE</a:t>
            </a:r>
          </a:p>
        </p:txBody>
      </p:sp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D8433646-CBC8-F734-4E16-45A55B343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68436"/>
              </p:ext>
            </p:extLst>
          </p:nvPr>
        </p:nvGraphicFramePr>
        <p:xfrm>
          <a:off x="1465118" y="1442141"/>
          <a:ext cx="10972800" cy="5573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8642">
                  <a:extLst>
                    <a:ext uri="{9D8B030D-6E8A-4147-A177-3AD203B41FA5}">
                      <a16:colId xmlns:a16="http://schemas.microsoft.com/office/drawing/2014/main" val="1314907533"/>
                    </a:ext>
                  </a:extLst>
                </a:gridCol>
                <a:gridCol w="2861058">
                  <a:extLst>
                    <a:ext uri="{9D8B030D-6E8A-4147-A177-3AD203B41FA5}">
                      <a16:colId xmlns:a16="http://schemas.microsoft.com/office/drawing/2014/main" val="379999141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645679447"/>
                    </a:ext>
                  </a:extLst>
                </a:gridCol>
              </a:tblGrid>
              <a:tr h="372260">
                <a:tc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090375"/>
                  </a:ext>
                </a:extLst>
              </a:tr>
              <a:tr h="503133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n-lt"/>
                        </a:rPr>
                        <a:t>Written “Questions &amp; Comments” Deadline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January 23,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12 PM 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49944"/>
                  </a:ext>
                </a:extLst>
              </a:tr>
              <a:tr h="653983">
                <a:tc>
                  <a:txBody>
                    <a:bodyPr/>
                    <a:lstStyle/>
                    <a:p>
                      <a:pPr marL="0" marR="0" lvl="0" indent="0" algn="l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University Response to “Questions &amp; Comments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January 29, 2024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1872546"/>
                  </a:ext>
                </a:extLst>
              </a:tr>
              <a:tr h="727364">
                <a:tc>
                  <a:txBody>
                    <a:bodyPr/>
                    <a:lstStyle/>
                    <a:p>
                      <a:pPr marL="0" marR="0" lvl="0" indent="0" algn="l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Proposal Deadline &amp; University Opening of Proposals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March 4,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3 PM 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1196518"/>
                  </a:ext>
                </a:extLst>
              </a:tr>
              <a:tr h="503133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Interviews of Proposing Developers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March 18-20,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8 AM – 5 PM 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3016913"/>
                  </a:ext>
                </a:extLst>
              </a:tr>
              <a:tr h="503133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n-lt"/>
                        </a:rPr>
                        <a:t>University Completion of Proposal Evaluations and BAFO Designation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March 25,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5909580"/>
                  </a:ext>
                </a:extLst>
              </a:tr>
              <a:tr h="503133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n-lt"/>
                        </a:rPr>
                        <a:t>BAFO Workshop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April 1,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4867840"/>
                  </a:ext>
                </a:extLst>
              </a:tr>
              <a:tr h="503133">
                <a:tc>
                  <a:txBody>
                    <a:bodyPr/>
                    <a:lstStyle/>
                    <a:p>
                      <a:pPr marL="0" marR="0" lvl="0" indent="0" algn="l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+mn-lt"/>
                        </a:rPr>
                        <a:t>BAFO Workshop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April 15,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4355031"/>
                  </a:ext>
                </a:extLst>
              </a:tr>
              <a:tr h="503133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n-lt"/>
                        </a:rPr>
                        <a:t>BAFO Submission Deadline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April 26,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3664618"/>
                  </a:ext>
                </a:extLst>
              </a:tr>
              <a:tr h="503133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n-lt"/>
                        </a:rPr>
                        <a:t>University Issues Intent to Award &amp; Procurement File is Publicly Opened for Inspection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May 6,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6407752"/>
                  </a:ext>
                </a:extLst>
              </a:tr>
            </a:tbl>
          </a:graphicData>
        </a:graphic>
      </p:graphicFrame>
      <p:sp>
        <p:nvSpPr>
          <p:cNvPr id="12" name="Title 5">
            <a:extLst>
              <a:ext uri="{FF2B5EF4-FFF2-40B4-BE49-F238E27FC236}">
                <a16:creationId xmlns:a16="http://schemas.microsoft.com/office/drawing/2014/main" id="{CC4D9E98-3CAA-BA61-BD27-198F167899BD}"/>
              </a:ext>
            </a:extLst>
          </p:cNvPr>
          <p:cNvSpPr txBox="1">
            <a:spLocks/>
          </p:cNvSpPr>
          <p:nvPr/>
        </p:nvSpPr>
        <p:spPr>
          <a:xfrm>
            <a:off x="610626" y="413639"/>
            <a:ext cx="12561455" cy="541248"/>
          </a:xfrm>
          <a:prstGeom prst="rect">
            <a:avLst/>
          </a:prstGeom>
        </p:spPr>
        <p:txBody>
          <a:bodyPr anchor="t"/>
          <a:lstStyle>
            <a:lvl1pPr algn="l" defTabSz="509233" rtl="0" eaLnBrk="1" latinLnBrk="0" hangingPunct="1">
              <a:spcBef>
                <a:spcPct val="0"/>
              </a:spcBef>
              <a:buNone/>
              <a:defRPr lang="en-US" sz="32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RFP Key Dates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CBBB8AE-E185-5C99-F6CC-2419BD269513}"/>
              </a:ext>
            </a:extLst>
          </p:cNvPr>
          <p:cNvSpPr txBox="1">
            <a:spLocks/>
          </p:cNvSpPr>
          <p:nvPr/>
        </p:nvSpPr>
        <p:spPr>
          <a:xfrm>
            <a:off x="611188" y="975435"/>
            <a:ext cx="12560300" cy="446158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092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Neyland</a:t>
            </a:r>
            <a:r>
              <a:rPr kumimoji="0" lang="en-US" sz="18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entertainment district</a:t>
            </a:r>
          </a:p>
          <a:p>
            <a:pPr marL="0" indent="0">
              <a:buNone/>
            </a:pPr>
            <a:endParaRPr lang="en-US" sz="1800" dirty="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20148747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38500-8B8C-165E-6EAE-D9DB2927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Itinerary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D355B-7811-B958-7F08-7A2B096AA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B6A16-09AB-39A2-D0B5-86959E03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TENNESSEE, KNOXVILLE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CD8583-502E-6CE1-92D6-59E42533C64B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US" dirty="0"/>
              <a:t>Presentation: The </a:t>
            </a:r>
            <a:r>
              <a:rPr lang="en-US" dirty="0" err="1"/>
              <a:t>Neyland</a:t>
            </a:r>
            <a:r>
              <a:rPr lang="en-US" dirty="0"/>
              <a:t> Entertainment District P3</a:t>
            </a:r>
          </a:p>
          <a:p>
            <a:pPr lvl="1"/>
            <a:r>
              <a:rPr lang="en-US" dirty="0"/>
              <a:t>1:30-2:00 pm (30 minutes)</a:t>
            </a:r>
          </a:p>
          <a:p>
            <a:pPr marL="509233" lvl="1" indent="0">
              <a:buNone/>
            </a:pPr>
            <a:endParaRPr lang="en-US" dirty="0"/>
          </a:p>
          <a:p>
            <a:r>
              <a:rPr lang="en-US" dirty="0"/>
              <a:t>Q&amp;A Session</a:t>
            </a:r>
          </a:p>
          <a:p>
            <a:pPr lvl="1"/>
            <a:r>
              <a:rPr lang="en-US" dirty="0"/>
              <a:t>2:00-2:20 pm (20 minutes)</a:t>
            </a:r>
          </a:p>
          <a:p>
            <a:pPr marL="509233" lvl="1" indent="0">
              <a:buNone/>
            </a:pPr>
            <a:endParaRPr lang="en-US" dirty="0"/>
          </a:p>
          <a:p>
            <a:r>
              <a:rPr lang="en-US" dirty="0"/>
              <a:t>Intermission</a:t>
            </a:r>
          </a:p>
          <a:p>
            <a:pPr lvl="1"/>
            <a:r>
              <a:rPr lang="en-US" dirty="0"/>
              <a:t>2:20-2:30 pm (10 minutes)</a:t>
            </a:r>
          </a:p>
          <a:p>
            <a:pPr marL="509233" lvl="1" indent="0">
              <a:buNone/>
            </a:pPr>
            <a:endParaRPr lang="en-US" dirty="0"/>
          </a:p>
          <a:p>
            <a:r>
              <a:rPr lang="en-US" dirty="0"/>
              <a:t>Depart for Site Tour, Load</a:t>
            </a:r>
          </a:p>
          <a:p>
            <a:pPr lvl="1"/>
            <a:r>
              <a:rPr lang="en-US" dirty="0"/>
              <a:t>2:30 pm (60 minutes)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32C157-E549-39F5-2103-E60E9A890F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RFP Conference</a:t>
            </a:r>
          </a:p>
        </p:txBody>
      </p:sp>
    </p:spTree>
    <p:extLst>
      <p:ext uri="{BB962C8B-B14F-4D97-AF65-F5344CB8AC3E}">
        <p14:creationId xmlns:p14="http://schemas.microsoft.com/office/powerpoint/2010/main" val="2410860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5D35D6F0-F3AD-698C-CC31-0C6B5DD4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79751D3-02F5-2B45-A12D-F3831CAE6381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A7568-B7B8-F562-A10C-3F9B10D2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UNIVERSITY OF TENNESSEE, KNOXVILLE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121E078D-4891-929D-0FF4-7DD8558B2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532144"/>
            <a:ext cx="13817600" cy="1239882"/>
          </a:xfrm>
          <a:solidFill>
            <a:schemeClr val="tx2"/>
          </a:solidFill>
        </p:spPr>
        <p:txBody>
          <a:bodyPr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Question &amp; Answer Session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11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A352C-75BD-B268-32FE-5F29A416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/ Site Tour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4658C2-9B94-B506-E91B-B5578C39A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6DC349-DB29-1D2C-623D-C99E30B4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TENNESSEE, KNOXVILLE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EB9130-E3FE-45FA-3F58-21A2E69D2030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US" dirty="0"/>
              <a:t>Brief intermission (15 minutes), reconvene in </a:t>
            </a:r>
            <a:r>
              <a:rPr lang="en-US" dirty="0">
                <a:highlight>
                  <a:srgbClr val="FFFF00"/>
                </a:highlight>
              </a:rPr>
              <a:t>LOCATION</a:t>
            </a:r>
            <a:r>
              <a:rPr lang="en-US" dirty="0"/>
              <a:t> at 2:30 pm for Site Tour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3F70DE-889D-122C-98D6-2E6BE411FB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NEYLAND ENTERTAINMENT DISTRICT</a:t>
            </a:r>
          </a:p>
        </p:txBody>
      </p:sp>
    </p:spTree>
    <p:extLst>
      <p:ext uri="{BB962C8B-B14F-4D97-AF65-F5344CB8AC3E}">
        <p14:creationId xmlns:p14="http://schemas.microsoft.com/office/powerpoint/2010/main" val="2973245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E35071C-C9C8-8C43-8606-8B7FCD9A7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10EC03F-2716-0F49-8AEF-3B1472C9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TENNESSEE, KNOXVILLE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2801FF-5840-714B-91CE-CE47DA38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8EF0C-BD58-9540-B48A-254CDE927C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RFP Conference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31950E-DF1E-1344-A1DB-5302169CA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457323"/>
              </p:ext>
            </p:extLst>
          </p:nvPr>
        </p:nvGraphicFramePr>
        <p:xfrm>
          <a:off x="610626" y="1628425"/>
          <a:ext cx="7305143" cy="5378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152">
                  <a:extLst>
                    <a:ext uri="{9D8B030D-6E8A-4147-A177-3AD203B41FA5}">
                      <a16:colId xmlns:a16="http://schemas.microsoft.com/office/drawing/2014/main" val="840156192"/>
                    </a:ext>
                  </a:extLst>
                </a:gridCol>
                <a:gridCol w="6516991">
                  <a:extLst>
                    <a:ext uri="{9D8B030D-6E8A-4147-A177-3AD203B41FA5}">
                      <a16:colId xmlns:a16="http://schemas.microsoft.com/office/drawing/2014/main" val="961334032"/>
                    </a:ext>
                  </a:extLst>
                </a:gridCol>
              </a:tblGrid>
              <a:tr h="768422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1"/>
                          </a:solidFill>
                        </a:rPr>
                        <a:t>01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2"/>
                          </a:solidFill>
                        </a:rPr>
                        <a:t>Introductions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610625"/>
                  </a:ext>
                </a:extLst>
              </a:tr>
              <a:tr h="768422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1"/>
                          </a:solidFill>
                        </a:rPr>
                        <a:t>02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2"/>
                          </a:solidFill>
                        </a:rPr>
                        <a:t>Project Concept and Success Criteria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213975"/>
                  </a:ext>
                </a:extLst>
              </a:tr>
              <a:tr h="768422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1"/>
                          </a:solidFill>
                        </a:rPr>
                        <a:t>03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2"/>
                          </a:solidFill>
                        </a:rPr>
                        <a:t>Project Opportunity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31771"/>
                  </a:ext>
                </a:extLst>
              </a:tr>
              <a:tr h="768422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1"/>
                          </a:solidFill>
                        </a:rPr>
                        <a:t>04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2"/>
                          </a:solidFill>
                        </a:rPr>
                        <a:t>RFP Process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716775"/>
                  </a:ext>
                </a:extLst>
              </a:tr>
              <a:tr h="768422">
                <a:tc>
                  <a:txBody>
                    <a:bodyPr/>
                    <a:lstStyle/>
                    <a:p>
                      <a:pPr marL="0" marR="0" lvl="0" indent="0" algn="l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</a:rPr>
                        <a:t>05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2"/>
                          </a:solidFill>
                        </a:rPr>
                        <a:t>Q&amp;A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015794"/>
                  </a:ext>
                </a:extLst>
              </a:tr>
              <a:tr h="768422">
                <a:tc>
                  <a:txBody>
                    <a:bodyPr/>
                    <a:lstStyle/>
                    <a:p>
                      <a:pPr marL="0" marR="0" lvl="0" indent="0" algn="l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</a:rPr>
                        <a:t>06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2"/>
                          </a:solidFill>
                        </a:rPr>
                        <a:t>Site Tour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412535"/>
                  </a:ext>
                </a:extLst>
              </a:tr>
              <a:tr h="768422">
                <a:tc>
                  <a:txBody>
                    <a:bodyPr/>
                    <a:lstStyle/>
                    <a:p>
                      <a:pPr marL="0" marR="0" lvl="0" indent="0" algn="l" defTabSz="5092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8367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119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EB2B42-21F9-8957-CDB8-2D836A67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3E9D96-AB2E-A26E-8B5C-106BA9D4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TENNESSEE, KNOXVILLE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D1A77-409C-8705-331D-C4E6BC06A77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008079" y="1869030"/>
            <a:ext cx="5284194" cy="445574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Create a</a:t>
            </a:r>
            <a:r>
              <a:rPr lang="en-US" dirty="0">
                <a:solidFill>
                  <a:srgbClr val="FF8200"/>
                </a:solidFill>
              </a:rPr>
              <a:t> </a:t>
            </a:r>
            <a:r>
              <a:rPr lang="en-US" b="1" dirty="0">
                <a:solidFill>
                  <a:srgbClr val="FF8200"/>
                </a:solidFill>
              </a:rPr>
              <a:t>one-of-a-kind</a:t>
            </a:r>
            <a:r>
              <a:rPr lang="en-US" dirty="0">
                <a:solidFill>
                  <a:srgbClr val="FF8200"/>
                </a:solidFill>
              </a:rPr>
              <a:t> </a:t>
            </a:r>
            <a:r>
              <a:rPr lang="en-US" dirty="0"/>
              <a:t>transformative entertainment district</a:t>
            </a:r>
          </a:p>
          <a:p>
            <a:pPr>
              <a:spcAft>
                <a:spcPts val="1200"/>
              </a:spcAft>
            </a:pPr>
            <a:r>
              <a:rPr lang="en-US" dirty="0"/>
              <a:t>Anchor the district with a </a:t>
            </a:r>
            <a:r>
              <a:rPr lang="en-US" b="1" dirty="0">
                <a:solidFill>
                  <a:srgbClr val="FF8200"/>
                </a:solidFill>
              </a:rPr>
              <a:t>boutique, full-service “condotel”</a:t>
            </a:r>
          </a:p>
          <a:p>
            <a:pPr>
              <a:spcAft>
                <a:spcPts val="1200"/>
              </a:spcAft>
            </a:pPr>
            <a:r>
              <a:rPr lang="en-US" dirty="0"/>
              <a:t>Envisioned to support and enhance gamedays and “everyday” experience with a  </a:t>
            </a:r>
            <a:r>
              <a:rPr lang="en-US" b="1" dirty="0">
                <a:solidFill>
                  <a:srgbClr val="FF8200"/>
                </a:solidFill>
              </a:rPr>
              <a:t>year-round asset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4D3666D-766C-78DB-72AA-A763A81C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Concept Overview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DB1997-55B3-C405-BE12-B6D9BF5E49C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Neyland</a:t>
            </a:r>
            <a:r>
              <a:rPr lang="en-US" dirty="0"/>
              <a:t> entertainment district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F34E00-3C11-E300-B9D3-457E16353C15}"/>
              </a:ext>
            </a:extLst>
          </p:cNvPr>
          <p:cNvGrpSpPr/>
          <p:nvPr/>
        </p:nvGrpSpPr>
        <p:grpSpPr>
          <a:xfrm>
            <a:off x="6659723" y="1105415"/>
            <a:ext cx="5748610" cy="5982976"/>
            <a:chOff x="-220740" y="339616"/>
            <a:chExt cx="4092632" cy="6193456"/>
          </a:xfrm>
        </p:grpSpPr>
        <p:sp>
          <p:nvSpPr>
            <p:cNvPr id="8" name="Text Box 1">
              <a:extLst>
                <a:ext uri="{FF2B5EF4-FFF2-40B4-BE49-F238E27FC236}">
                  <a16:creationId xmlns:a16="http://schemas.microsoft.com/office/drawing/2014/main" id="{A02AA146-2F1E-9279-DF90-B3E1943A0754}"/>
                </a:ext>
              </a:extLst>
            </p:cNvPr>
            <p:cNvSpPr txBox="1"/>
            <p:nvPr/>
          </p:nvSpPr>
          <p:spPr>
            <a:xfrm>
              <a:off x="-220740" y="5608855"/>
              <a:ext cx="4092632" cy="92421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1000"/>
                </a:spcAft>
              </a:pPr>
              <a:r>
                <a:rPr lang="en-US" sz="1200" b="1" i="1" dirty="0">
                  <a:solidFill>
                    <a:srgbClr val="ED7D3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(A</a:t>
              </a:r>
              <a:r>
                <a:rPr lang="en-US" sz="1200" b="1" i="1" dirty="0">
                  <a:solidFill>
                    <a:srgbClr val="ED7D3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) S</a:t>
              </a:r>
              <a:r>
                <a:rPr lang="en-US" sz="1200" b="1" i="1" dirty="0">
                  <a:solidFill>
                    <a:srgbClr val="ED7D3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tadium Plaza; (B) G10 Deck; (C) Hotel/Condo; (D) Fulmer Dr. Pedestrian Improvements; (E) Food City Center Amenity; (F) Neyland Dr. Improvements; (G) Bike/Ped Bridge Landing, (H</a:t>
              </a:r>
              <a:r>
                <a:rPr lang="en-US" sz="1200" b="1" i="1" dirty="0">
                  <a:solidFill>
                    <a:srgbClr val="ED7D3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r>
                <a:rPr lang="en-US" sz="1200" b="1" i="1" dirty="0">
                  <a:solidFill>
                    <a:srgbClr val="ED7D3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Neyland Drive/Lake Loudoun Pedestrian Improvements</a:t>
              </a:r>
              <a:endParaRPr lang="en-US" sz="1200" b="1" i="1" dirty="0">
                <a:solidFill>
                  <a:srgbClr val="44546A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Aerial view of a stadium and a city&#10;&#10;Description automatically generated">
              <a:extLst>
                <a:ext uri="{FF2B5EF4-FFF2-40B4-BE49-F238E27FC236}">
                  <a16:creationId xmlns:a16="http://schemas.microsoft.com/office/drawing/2014/main" id="{A2CA7D09-540C-8CE8-ABFD-923C38ED3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740" y="339616"/>
              <a:ext cx="4092632" cy="5150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25732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EB2B42-21F9-8957-CDB8-2D836A67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3E9D96-AB2E-A26E-8B5C-106BA9D4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TENNESSEE, KNOXVILLE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D1A77-409C-8705-331D-C4E6BC06A77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1781" y="1643055"/>
            <a:ext cx="5789019" cy="508284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“Condotel” that </a:t>
            </a:r>
            <a:r>
              <a:rPr lang="en-US" b="1" dirty="0">
                <a:solidFill>
                  <a:srgbClr val="FF8200"/>
                </a:solidFill>
              </a:rPr>
              <a:t>uniquely brands </a:t>
            </a:r>
            <a:r>
              <a:rPr lang="en-US" dirty="0"/>
              <a:t>the rich history and traditions of the University, UT Athletics, and historic Neyland Stadium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FF8200"/>
                </a:solidFill>
              </a:rPr>
              <a:t>High-end, luxury </a:t>
            </a:r>
            <a:r>
              <a:rPr lang="en-US" dirty="0"/>
              <a:t>hospitality accommodations serving UTK alumni, fans, and Knoxville visitors</a:t>
            </a:r>
          </a:p>
          <a:p>
            <a:pPr>
              <a:spcAft>
                <a:spcPts val="1200"/>
              </a:spcAft>
            </a:pPr>
            <a:r>
              <a:rPr lang="en-US" dirty="0"/>
              <a:t>G10 Parking Deck</a:t>
            </a:r>
          </a:p>
          <a:p>
            <a:pPr>
              <a:spcAft>
                <a:spcPts val="1200"/>
              </a:spcAft>
            </a:pPr>
            <a:r>
              <a:rPr lang="en-US" dirty="0"/>
              <a:t>Street Plaza and Greenspace that initiates an attractive place for people to gather on gamedays and non-event days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4D3666D-766C-78DB-72AA-A763A81C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Phase Overview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DB1997-55B3-C405-BE12-B6D9BF5E49C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Neyland</a:t>
            </a:r>
            <a:r>
              <a:rPr lang="en-US" dirty="0"/>
              <a:t> entertainment district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AB7CD3-2B45-D82F-904F-1C1E8299B014}"/>
              </a:ext>
            </a:extLst>
          </p:cNvPr>
          <p:cNvGrpSpPr/>
          <p:nvPr/>
        </p:nvGrpSpPr>
        <p:grpSpPr>
          <a:xfrm>
            <a:off x="6524914" y="684263"/>
            <a:ext cx="6790441" cy="6112702"/>
            <a:chOff x="69004" y="-69011"/>
            <a:chExt cx="3957962" cy="4261500"/>
          </a:xfrm>
        </p:grpSpPr>
        <p:sp>
          <p:nvSpPr>
            <p:cNvPr id="8" name="Text Box 1">
              <a:extLst>
                <a:ext uri="{FF2B5EF4-FFF2-40B4-BE49-F238E27FC236}">
                  <a16:creationId xmlns:a16="http://schemas.microsoft.com/office/drawing/2014/main" id="{5CF8498A-03C8-D3A9-50B8-6C913D17F2EF}"/>
                </a:ext>
              </a:extLst>
            </p:cNvPr>
            <p:cNvSpPr txBox="1"/>
            <p:nvPr/>
          </p:nvSpPr>
          <p:spPr>
            <a:xfrm>
              <a:off x="69004" y="3933409"/>
              <a:ext cx="3924084" cy="25908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1000"/>
                </a:spcAft>
              </a:pPr>
              <a:r>
                <a:rPr lang="en-US" sz="1200" b="1" i="1" dirty="0">
                  <a:solidFill>
                    <a:srgbClr val="ED7D3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(A) Stadium Plaza; (B) G10 Parking Deck, (C) Hotel/Condo</a:t>
              </a:r>
              <a:endParaRPr lang="en-US" sz="1100" b="1" i="1" dirty="0">
                <a:solidFill>
                  <a:srgbClr val="44546A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733775-EC8B-818E-72B4-A424909F3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11" y="-69011"/>
              <a:ext cx="3957955" cy="3908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07818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E966CC-D805-B157-0FBF-0214AE211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01677D-5EDD-319A-EB82-2FECE892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TENNESSEE, KNOXVILLE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2C3D555-4C7D-5416-F33C-099506919E3B}"/>
              </a:ext>
            </a:extLst>
          </p:cNvPr>
          <p:cNvSpPr txBox="1">
            <a:spLocks/>
          </p:cNvSpPr>
          <p:nvPr/>
        </p:nvSpPr>
        <p:spPr>
          <a:xfrm>
            <a:off x="5074418" y="1735781"/>
            <a:ext cx="8309975" cy="1363017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›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  <a:defRPr lang="en-US" sz="1800" kern="120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  <a:defRPr lang="en-US" sz="1800" kern="1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8200"/>
                </a:solidFill>
              </a:rPr>
              <a:t>Since the RFI release, the RFP reflects an evolved Project Concept that: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FF82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Expands footprint beyond the G10 deck and hotel site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Includes more detailed security and circulation design objectives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Contemplates a multiphase development to accomplish UTK’s strategic goals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B9851FB0-2F4E-E01C-F0F5-4AA7C95CB775}"/>
              </a:ext>
            </a:extLst>
          </p:cNvPr>
          <p:cNvSpPr txBox="1">
            <a:spLocks/>
          </p:cNvSpPr>
          <p:nvPr/>
        </p:nvSpPr>
        <p:spPr>
          <a:xfrm>
            <a:off x="610626" y="413639"/>
            <a:ext cx="12561455" cy="541248"/>
          </a:xfrm>
          <a:prstGeom prst="rect">
            <a:avLst/>
          </a:prstGeom>
        </p:spPr>
        <p:txBody>
          <a:bodyPr anchor="t"/>
          <a:lstStyle>
            <a:lvl1pPr algn="l" defTabSz="509233" rtl="0" eaLnBrk="1" latinLnBrk="0" hangingPunct="1">
              <a:spcBef>
                <a:spcPct val="0"/>
              </a:spcBef>
              <a:buNone/>
              <a:defRPr lang="en-US" sz="32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Key Changes: RFI to RFP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3DDB4-EDBE-1C3E-7CE5-F1B4B03C493C}"/>
              </a:ext>
            </a:extLst>
          </p:cNvPr>
          <p:cNvSpPr txBox="1">
            <a:spLocks/>
          </p:cNvSpPr>
          <p:nvPr/>
        </p:nvSpPr>
        <p:spPr>
          <a:xfrm>
            <a:off x="611188" y="975435"/>
            <a:ext cx="12560300" cy="446158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092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Neyland</a:t>
            </a:r>
            <a:r>
              <a:rPr kumimoji="0" lang="en-US" sz="18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entertainment </a:t>
            </a:r>
            <a:r>
              <a:rPr kumimoji="0" lang="en-US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distriCT</a:t>
            </a:r>
            <a:endParaRPr kumimoji="0" lang="en-US" sz="1800" b="1" i="0" u="none" strike="noStrike" kern="1200" cap="all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3CFD8D0-0296-DADB-8E56-269EB8884CBC}"/>
              </a:ext>
            </a:extLst>
          </p:cNvPr>
          <p:cNvSpPr txBox="1">
            <a:spLocks/>
          </p:cNvSpPr>
          <p:nvPr/>
        </p:nvSpPr>
        <p:spPr>
          <a:xfrm>
            <a:off x="763588" y="1127835"/>
            <a:ext cx="12560300" cy="446158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 descr="Aerial view of a stadium and a city&#10;&#10;Description automatically generated">
            <a:extLst>
              <a:ext uri="{FF2B5EF4-FFF2-40B4-BE49-F238E27FC236}">
                <a16:creationId xmlns:a16="http://schemas.microsoft.com/office/drawing/2014/main" id="{9DFC9988-9097-4940-54E9-BC141F1B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9" y="3669567"/>
            <a:ext cx="3710176" cy="3521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8415A1-0508-28EB-8A3F-0EBE5BE24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18" y="1497531"/>
            <a:ext cx="3710176" cy="209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6FA98F-A9A3-E1B5-A09E-E98347F20D19}"/>
              </a:ext>
            </a:extLst>
          </p:cNvPr>
          <p:cNvSpPr txBox="1"/>
          <p:nvPr/>
        </p:nvSpPr>
        <p:spPr>
          <a:xfrm>
            <a:off x="2255502" y="1541008"/>
            <a:ext cx="2100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</a:rPr>
              <a:t>RFI Concept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117A95-1ADE-0B06-4354-E3F449063A21}"/>
              </a:ext>
            </a:extLst>
          </p:cNvPr>
          <p:cNvSpPr txBox="1"/>
          <p:nvPr/>
        </p:nvSpPr>
        <p:spPr>
          <a:xfrm>
            <a:off x="645519" y="6791614"/>
            <a:ext cx="2100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RFP Concept Image</a:t>
            </a:r>
          </a:p>
        </p:txBody>
      </p:sp>
    </p:spTree>
    <p:extLst>
      <p:ext uri="{BB962C8B-B14F-4D97-AF65-F5344CB8AC3E}">
        <p14:creationId xmlns:p14="http://schemas.microsoft.com/office/powerpoint/2010/main" val="3939925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623BFB-4BAF-7973-AD6D-F5EFEC8A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7993" y="7191396"/>
            <a:ext cx="5840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79751D3-02F5-2B45-A12D-F3831CAE6381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FD3BEE-1BD3-3C88-8204-104AB627F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8800" y="7191396"/>
            <a:ext cx="817509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UNIVERSITY OF TENNESSEE, KNOXVILLE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8651900-789E-64C9-5D17-9278998860A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5267" y="1421593"/>
            <a:ext cx="6128066" cy="538640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8200"/>
                </a:solidFill>
              </a:rPr>
              <a:t>Strategic Goals: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dirty="0"/>
              <a:t>Enable UTK to deepen its connection with important constituencies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Students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Fans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Alumni &amp; Donors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Knoxville and the Region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Perform financially and generate return to University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Enhance the gameday experience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Elevate UTK’s campus aesthetic and assist in riverfront placemaking and connectivity</a:t>
            </a:r>
          </a:p>
          <a:p>
            <a:endParaRPr lang="en-US" dirty="0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0C1BA6DC-96E8-100F-BEA9-B6A63847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26" y="413639"/>
            <a:ext cx="12561455" cy="541248"/>
          </a:xfrm>
        </p:spPr>
        <p:txBody>
          <a:bodyPr/>
          <a:lstStyle/>
          <a:p>
            <a:r>
              <a:rPr lang="en-US" dirty="0"/>
              <a:t>Success Criteria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29C94DA-7C18-1A9C-C8FB-FD2D28322F5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1188" y="975435"/>
            <a:ext cx="12560300" cy="446158"/>
          </a:xfrm>
        </p:spPr>
        <p:txBody>
          <a:bodyPr/>
          <a:lstStyle/>
          <a:p>
            <a:r>
              <a:rPr lang="en-US" dirty="0" err="1"/>
              <a:t>Neyland</a:t>
            </a:r>
            <a:r>
              <a:rPr lang="en-US" dirty="0"/>
              <a:t> entertainment district</a:t>
            </a:r>
          </a:p>
        </p:txBody>
      </p:sp>
      <p:pic>
        <p:nvPicPr>
          <p:cNvPr id="6" name="Picture 5" descr="A stadium with people in orange shirts&#10;&#10;Description automatically generated">
            <a:extLst>
              <a:ext uri="{FF2B5EF4-FFF2-40B4-BE49-F238E27FC236}">
                <a16:creationId xmlns:a16="http://schemas.microsoft.com/office/drawing/2014/main" id="{E5A4DC46-F2CF-571D-B394-F8F12B80E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331" y="1756763"/>
            <a:ext cx="6848979" cy="4716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65143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623BFB-4BAF-7973-AD6D-F5EFEC8A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7993" y="7191396"/>
            <a:ext cx="5840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79751D3-02F5-2B45-A12D-F3831CAE6381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FD3BEE-1BD3-3C88-8204-104AB627F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8800" y="7191396"/>
            <a:ext cx="817509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UNIVERSITY OF TENNESSEE, KNOXVILLE</a:t>
            </a: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0C1BA6DC-96E8-100F-BEA9-B6A63847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26" y="413639"/>
            <a:ext cx="12561455" cy="541248"/>
          </a:xfrm>
        </p:spPr>
        <p:txBody>
          <a:bodyPr/>
          <a:lstStyle/>
          <a:p>
            <a:r>
              <a:rPr lang="en-US" dirty="0"/>
              <a:t>Success Criteria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29C94DA-7C18-1A9C-C8FB-FD2D28322F5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1188" y="975435"/>
            <a:ext cx="12560300" cy="446158"/>
          </a:xfrm>
        </p:spPr>
        <p:txBody>
          <a:bodyPr/>
          <a:lstStyle/>
          <a:p>
            <a:r>
              <a:rPr lang="en-US" dirty="0" err="1"/>
              <a:t>Neyland</a:t>
            </a:r>
            <a:r>
              <a:rPr lang="en-US" dirty="0"/>
              <a:t> entertainment district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DE6228-C47E-8394-4095-D434179E4445}"/>
              </a:ext>
            </a:extLst>
          </p:cNvPr>
          <p:cNvSpPr txBox="1">
            <a:spLocks/>
          </p:cNvSpPr>
          <p:nvPr/>
        </p:nvSpPr>
        <p:spPr>
          <a:xfrm>
            <a:off x="6739846" y="1421593"/>
            <a:ext cx="6652303" cy="5386404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›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Clr>
                <a:srgbClr val="64666A"/>
              </a:buClr>
              <a:buFont typeface="Cambria" charset="0"/>
              <a:buChar char="⎼"/>
              <a:defRPr lang="en-US" sz="1800" kern="120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Wingdings" charset="2"/>
              <a:buChar char="§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 charset="0"/>
              <a:buChar char="•"/>
              <a:defRPr lang="en-US" sz="18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Clr>
                <a:srgbClr val="B2B1B1"/>
              </a:buClr>
              <a:buFont typeface="Arial"/>
              <a:buChar char="»"/>
              <a:defRPr lang="en-US" sz="1800" kern="1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8200"/>
                </a:solidFill>
              </a:rPr>
              <a:t>Physical Manifestation: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Establish a gathering place for campus and the community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Thoughtfully engage the adjacent Tennessee River waterfront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Develop a stronger connection with the rest of campus, including the Food City Center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Create a stronger sense of arrival on the south side of </a:t>
            </a:r>
            <a:r>
              <a:rPr lang="en-US" dirty="0" err="1"/>
              <a:t>Neyland</a:t>
            </a:r>
            <a:r>
              <a:rPr lang="en-US" dirty="0"/>
              <a:t> Stadium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Improve the exterior aesthetics on the south side of </a:t>
            </a:r>
            <a:r>
              <a:rPr lang="en-US" dirty="0" err="1"/>
              <a:t>Neyland</a:t>
            </a:r>
            <a:r>
              <a:rPr lang="en-US" dirty="0"/>
              <a:t> Stadium</a:t>
            </a:r>
          </a:p>
        </p:txBody>
      </p:sp>
      <p:pic>
        <p:nvPicPr>
          <p:cNvPr id="9" name="Picture 8" descr="An aerial view of a stadium&#10;&#10;Description automatically generated">
            <a:extLst>
              <a:ext uri="{FF2B5EF4-FFF2-40B4-BE49-F238E27FC236}">
                <a16:creationId xmlns:a16="http://schemas.microsoft.com/office/drawing/2014/main" id="{367F290D-68C1-F143-1481-75074C7C3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89" y="2017151"/>
            <a:ext cx="6337143" cy="4195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2659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742C09-2ABF-790F-4596-5A544B26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1D3-02F5-2B45-A12D-F3831CAE638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C7D803-EDC4-A9CE-0F4A-662E26F5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TENNESSEE, KNOXVILLE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F24511-8BEA-C74A-C5B3-38DCBBD43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795" y="2272839"/>
            <a:ext cx="3862208" cy="200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8E9BD4-A5BF-CF2A-2B39-578E343E96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5" r="16535"/>
          <a:stretch/>
        </p:blipFill>
        <p:spPr>
          <a:xfrm>
            <a:off x="9612795" y="4468484"/>
            <a:ext cx="3862208" cy="225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66214192-94AA-251E-1C66-ABF0547542D2}"/>
              </a:ext>
            </a:extLst>
          </p:cNvPr>
          <p:cNvSpPr txBox="1">
            <a:spLocks/>
          </p:cNvSpPr>
          <p:nvPr/>
        </p:nvSpPr>
        <p:spPr>
          <a:xfrm>
            <a:off x="610626" y="413639"/>
            <a:ext cx="12561455" cy="541248"/>
          </a:xfrm>
          <a:prstGeom prst="rect">
            <a:avLst/>
          </a:prstGeom>
        </p:spPr>
        <p:txBody>
          <a:bodyPr anchor="t"/>
          <a:lstStyle>
            <a:lvl1pPr algn="l" defTabSz="509233" rtl="0" eaLnBrk="1" latinLnBrk="0" hangingPunct="1">
              <a:spcBef>
                <a:spcPct val="0"/>
              </a:spcBef>
              <a:buNone/>
              <a:defRPr lang="en-US" sz="32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Success Criteria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073EAC-0C2A-9316-3F63-3AC99902EB47}"/>
              </a:ext>
            </a:extLst>
          </p:cNvPr>
          <p:cNvSpPr txBox="1">
            <a:spLocks/>
          </p:cNvSpPr>
          <p:nvPr/>
        </p:nvSpPr>
        <p:spPr>
          <a:xfrm>
            <a:off x="611188" y="954887"/>
            <a:ext cx="12560300" cy="446158"/>
          </a:xfrm>
          <a:prstGeom prst="rect">
            <a:avLst/>
          </a:prstGeom>
        </p:spPr>
        <p:txBody>
          <a:bodyPr/>
          <a:lstStyle>
            <a:lvl1pPr marL="381925" indent="-381925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504" indent="-318271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084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317" indent="-254616" algn="l" defTabSz="509233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551" indent="-254616" algn="l" defTabSz="509233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07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019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251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8485" indent="-254616" algn="l" defTabSz="5092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092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Neyland</a:t>
            </a:r>
            <a:r>
              <a:rPr kumimoji="0" lang="en-US" sz="18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entertainment district</a:t>
            </a:r>
          </a:p>
          <a:p>
            <a:pPr marL="0" indent="0">
              <a:buNone/>
            </a:pPr>
            <a:endParaRPr lang="en-US" sz="1800" dirty="0">
              <a:latin typeface="Arial (Body)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941522-5D60-F753-7D06-2CD3DAF88FCD}"/>
              </a:ext>
            </a:extLst>
          </p:cNvPr>
          <p:cNvSpPr txBox="1"/>
          <p:nvPr/>
        </p:nvSpPr>
        <p:spPr>
          <a:xfrm>
            <a:off x="610595" y="1332413"/>
            <a:ext cx="12943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8200"/>
                </a:solidFill>
              </a:rPr>
              <a:t>Project should complement UTK investments in revolutionizing the stadium experience for students, fans, faculty, staff, visitors, and the extended Vol community.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FAFCF-E090-A16E-A933-DF170F7C8F16}"/>
              </a:ext>
            </a:extLst>
          </p:cNvPr>
          <p:cNvSpPr txBox="1"/>
          <p:nvPr/>
        </p:nvSpPr>
        <p:spPr>
          <a:xfrm>
            <a:off x="506944" y="4099152"/>
            <a:ext cx="4611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800" b="1" i="0" dirty="0">
                <a:solidFill>
                  <a:srgbClr val="333333"/>
                </a:solidFill>
                <a:effectLst/>
                <a:latin typeface="proxima-nova"/>
              </a:rPr>
              <a:t>FALL 2023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C24560A-45E3-7B19-93B8-9A24D8A19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730285"/>
              </p:ext>
            </p:extLst>
          </p:nvPr>
        </p:nvGraphicFramePr>
        <p:xfrm>
          <a:off x="506944" y="2270075"/>
          <a:ext cx="9026778" cy="4781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8926">
                  <a:extLst>
                    <a:ext uri="{9D8B030D-6E8A-4147-A177-3AD203B41FA5}">
                      <a16:colId xmlns:a16="http://schemas.microsoft.com/office/drawing/2014/main" val="1612155438"/>
                    </a:ext>
                  </a:extLst>
                </a:gridCol>
                <a:gridCol w="3008926">
                  <a:extLst>
                    <a:ext uri="{9D8B030D-6E8A-4147-A177-3AD203B41FA5}">
                      <a16:colId xmlns:a16="http://schemas.microsoft.com/office/drawing/2014/main" val="1920040905"/>
                    </a:ext>
                  </a:extLst>
                </a:gridCol>
                <a:gridCol w="3008926">
                  <a:extLst>
                    <a:ext uri="{9D8B030D-6E8A-4147-A177-3AD203B41FA5}">
                      <a16:colId xmlns:a16="http://schemas.microsoft.com/office/drawing/2014/main" val="435292226"/>
                    </a:ext>
                  </a:extLst>
                </a:gridCol>
              </a:tblGrid>
              <a:tr h="35457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Fall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Fall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latin typeface="+mj-lt"/>
                        </a:rPr>
                        <a:t>Fall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551748"/>
                  </a:ext>
                </a:extLst>
              </a:tr>
              <a:tr h="4416232">
                <a:tc>
                  <a:txBody>
                    <a:bodyPr/>
                    <a:lstStyle/>
                    <a:p>
                      <a:pPr marL="274320" lvl="1" indent="-285750" fontAlgn="base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Removal of South Stadium Hall with structural strengthening of the stadium's south end</a:t>
                      </a:r>
                      <a:endParaRPr lang="en-US" sz="160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274320" lvl="1" indent="-285750" fontAlgn="base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Partially completed Wi-Fi capabilities</a:t>
                      </a:r>
                      <a:endParaRPr lang="en-US" sz="160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274320" lvl="1" indent="-285750" fontAlgn="base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Brick cladding around in-bowl vomitories</a:t>
                      </a:r>
                      <a:endParaRPr lang="en-US" sz="160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274320" lvl="1" indent="-285750" fontAlgn="base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New restrooms under the Gate 10 ramp</a:t>
                      </a:r>
                      <a:endParaRPr lang="en-US" sz="160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274320" lvl="1" indent="-285750" fontAlgn="base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Extended footprint for </a:t>
                      </a:r>
                      <a:r>
                        <a:rPr lang="en-US" sz="1600" b="0" i="0" dirty="0" err="1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Truly's</a:t>
                      </a:r>
                      <a:r>
                        <a:rPr lang="en-US" sz="1600" b="0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Tailgate, giving fans in the south endzone an expanded concourse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4320" lvl="1" indent="-285750" fontAlgn="base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Stadium-wide Wi-Fi connectivity</a:t>
                      </a:r>
                      <a:endParaRPr lang="en-US" sz="160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274320" lvl="1" indent="-285750" fontAlgn="base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Stadium kitchen, commissary and loading dock</a:t>
                      </a:r>
                      <a:endParaRPr lang="en-US" sz="160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274320" lvl="1" indent="-285750" fontAlgn="base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New southeast elevators vertically connecting all concourses</a:t>
                      </a:r>
                      <a:endParaRPr lang="en-US" sz="160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274320" lvl="1" indent="-285750" fontAlgn="base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New Gate 4 entry plaza</a:t>
                      </a:r>
                      <a:endParaRPr lang="en-US" sz="160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274320" lvl="1" indent="-285750" fontAlgn="base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Renovations and upgrades complete for all stadium skyboxes</a:t>
                      </a:r>
                      <a:endParaRPr lang="en-US" sz="160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274320" lvl="1" indent="-285750" fontAlgn="base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Initial construction for the westside Founders Suites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432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latin typeface="+mj-lt"/>
                        </a:rPr>
                        <a:t>Expand south concourse 1 (increase restrooms, enhance concessions, widen concourse)</a:t>
                      </a:r>
                    </a:p>
                    <a:p>
                      <a:pPr marL="27432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latin typeface="+mj-lt"/>
                        </a:rPr>
                        <a:t>Complete Founders Suites</a:t>
                      </a:r>
                    </a:p>
                    <a:p>
                      <a:pPr marL="27432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latin typeface="+mj-lt"/>
                        </a:rPr>
                        <a:t>Tee Martin Drive to shift south of the Gate 10 ramp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593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426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ity of Tennessee 3">
      <a:dk1>
        <a:srgbClr val="000000"/>
      </a:dk1>
      <a:lt1>
        <a:srgbClr val="FFFFFF"/>
      </a:lt1>
      <a:dk2>
        <a:srgbClr val="565A5C"/>
      </a:dk2>
      <a:lt2>
        <a:srgbClr val="D2D4D3"/>
      </a:lt2>
      <a:accent1>
        <a:srgbClr val="FF8200"/>
      </a:accent1>
      <a:accent2>
        <a:srgbClr val="00746F"/>
      </a:accent2>
      <a:accent3>
        <a:srgbClr val="E65933"/>
      </a:accent3>
      <a:accent4>
        <a:srgbClr val="006C93"/>
      </a:accent4>
      <a:accent5>
        <a:srgbClr val="F3E400"/>
      </a:accent5>
      <a:accent6>
        <a:srgbClr val="517C96"/>
      </a:accent6>
      <a:hlink>
        <a:srgbClr val="DC2B1E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>
            <a:latin typeface="Arial" charset="0"/>
            <a:ea typeface="Arial" charset="0"/>
            <a:cs typeface="Arial" charset="0"/>
          </a:defRPr>
        </a:defPPr>
      </a:lstStyle>
      <a:style>
        <a:lnRef idx="2">
          <a:schemeClr val="accent1">
            <a:shade val="50000"/>
          </a:schemeClr>
        </a:lnRef>
        <a:fillRef idx="1001">
          <a:schemeClr val="l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lumMod val="50000"/>
              <a:lumOff val="50000"/>
            </a:schemeClr>
          </a:solidFill>
          <a:prstDash val="sysDash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37269</TotalTime>
  <Words>1534</Words>
  <Application>Microsoft Office PowerPoint</Application>
  <PresentationFormat>Custom</PresentationFormat>
  <Paragraphs>294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(Body)</vt:lpstr>
      <vt:lpstr>Calibri</vt:lpstr>
      <vt:lpstr>Cambria</vt:lpstr>
      <vt:lpstr>proxima-nova</vt:lpstr>
      <vt:lpstr>Wingdings</vt:lpstr>
      <vt:lpstr>Office Theme</vt:lpstr>
      <vt:lpstr>Public-Private Partnership for Mixed-Use Hotel and Entertainment District Adjacent to Neyland Stadium</vt:lpstr>
      <vt:lpstr>Today’s Itinerary</vt:lpstr>
      <vt:lpstr>Agenda</vt:lpstr>
      <vt:lpstr>Project Concept Overview</vt:lpstr>
      <vt:lpstr>Initial Phase Overview</vt:lpstr>
      <vt:lpstr>PowerPoint Presentation</vt:lpstr>
      <vt:lpstr>Success Criteria</vt:lpstr>
      <vt:lpstr>Success Criteria</vt:lpstr>
      <vt:lpstr>PowerPoint Presentation</vt:lpstr>
      <vt:lpstr>Initial Phase Program Overview</vt:lpstr>
      <vt:lpstr>Knoxville Market Opportunity</vt:lpstr>
      <vt:lpstr>PowerPoint Presentation</vt:lpstr>
      <vt:lpstr>Market Context: Hotel</vt:lpstr>
      <vt:lpstr>Market Context: Condo</vt:lpstr>
      <vt:lpstr>Market Context: Retail and Restaurants</vt:lpstr>
      <vt:lpstr>Site Assessment</vt:lpstr>
      <vt:lpstr>Site Assessment</vt:lpstr>
      <vt:lpstr>PowerPoint Presentation</vt:lpstr>
      <vt:lpstr>PowerPoint Presentation</vt:lpstr>
      <vt:lpstr>Question &amp; Answer Session</vt:lpstr>
      <vt:lpstr>Next Steps / Site Tour</vt:lpstr>
    </vt:vector>
  </TitlesOfParts>
  <Company>Glover Park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Jolda</dc:creator>
  <cp:lastModifiedBy>Isabella  McGillycuddy</cp:lastModifiedBy>
  <cp:revision>580</cp:revision>
  <cp:lastPrinted>2018-01-02T20:46:47Z</cp:lastPrinted>
  <dcterms:created xsi:type="dcterms:W3CDTF">2014-07-10T16:02:27Z</dcterms:created>
  <dcterms:modified xsi:type="dcterms:W3CDTF">2024-01-16T18:57:51Z</dcterms:modified>
</cp:coreProperties>
</file>